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3" r:id="rId6"/>
  </p:sldMasterIdLst>
  <p:notesMasterIdLst>
    <p:notesMasterId r:id="rId27"/>
  </p:notesMasterIdLst>
  <p:sldIdLst>
    <p:sldId id="282" r:id="rId7"/>
    <p:sldId id="375" r:id="rId8"/>
    <p:sldId id="342" r:id="rId9"/>
    <p:sldId id="256" r:id="rId10"/>
    <p:sldId id="373" r:id="rId11"/>
    <p:sldId id="370" r:id="rId12"/>
    <p:sldId id="372" r:id="rId13"/>
    <p:sldId id="334" r:id="rId14"/>
    <p:sldId id="335" r:id="rId15"/>
    <p:sldId id="336" r:id="rId16"/>
    <p:sldId id="337" r:id="rId17"/>
    <p:sldId id="338" r:id="rId18"/>
    <p:sldId id="371" r:id="rId19"/>
    <p:sldId id="339" r:id="rId20"/>
    <p:sldId id="340" r:id="rId21"/>
    <p:sldId id="341" r:id="rId22"/>
    <p:sldId id="374" r:id="rId23"/>
    <p:sldId id="343" r:id="rId24"/>
    <p:sldId id="345" r:id="rId25"/>
    <p:sldId id="344" r:id="rId2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862893-50E8-4713-B730-DE68E5B84D85}">
          <p14:sldIdLst>
            <p14:sldId id="282"/>
            <p14:sldId id="375"/>
            <p14:sldId id="342"/>
            <p14:sldId id="256"/>
            <p14:sldId id="373"/>
            <p14:sldId id="370"/>
            <p14:sldId id="372"/>
            <p14:sldId id="334"/>
            <p14:sldId id="335"/>
            <p14:sldId id="336"/>
            <p14:sldId id="337"/>
            <p14:sldId id="338"/>
            <p14:sldId id="371"/>
            <p14:sldId id="339"/>
            <p14:sldId id="340"/>
            <p14:sldId id="341"/>
            <p14:sldId id="374"/>
            <p14:sldId id="343"/>
            <p14:sldId id="345"/>
            <p14:sldId id="3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1005" y="17"/>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7" d="100"/>
          <a:sy n="77" d="100"/>
        </p:scale>
        <p:origin x="40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q-file01\Support\Corporate%20HR\Corporate%20HR%20Shared\New%20WFP\Workforce%20Planning\Establishment\Establishment%20Tracking%20and%20Forecasting\Target%20establishment%20previous%20years\Establishment%20from%2016-17%20to%2026-2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q-file01\Support\Corporate%20HR\Corporate%20HR%20Shared\New%20WFP\Workforce%20Planning\Establishment\Establishment%20Tracking%20and%20Forecasting\Target%20establishment%20previous%20years\Establishment%20from%2016-17%20to%2026-2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q-file01\Support\Corporate%20HR\Corporate%20HR%20Shared\New%20WFP\Workforce%20Planning\Establishment\Establishment%20Tracking%20and%20Forecasting\Target%20establishment%20previous%20years\Establishment%20from%2016-17%20to%2026-2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Number
Actual FTE as at Mar 26</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955-4D54-B202-B07CB6E2CF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955-4D54-B202-B07CB6E2CF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955-4D54-B202-B07CB6E2CF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955-4D54-B202-B07CB6E2CF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955-4D54-B202-B07CB6E2CF2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955-4D54-B202-B07CB6E2CF2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955-4D54-B202-B07CB6E2CF2E}"/>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D955-4D54-B202-B07CB6E2CF2E}"/>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D955-4D54-B202-B07CB6E2CF2E}"/>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D955-4D54-B202-B07CB6E2CF2E}"/>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D955-4D54-B202-B07CB6E2CF2E}"/>
                      </c:ext>
                    </c:extLst>
                  </c:dLbl>
                  <c:dLbl>
                    <c:idx val="4"/>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D955-4D54-B202-B07CB6E2CF2E}"/>
                      </c:ext>
                    </c:extLst>
                  </c:dLbl>
                  <c:dLbl>
                    <c:idx val="5"/>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955-4D54-B202-B07CB6E2CF2E}"/>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D955-4D54-B202-B07CB6E2CF2E}"/>
                      </c:ext>
                    </c:extLst>
                  </c:dLbl>
                  <c:spPr>
                    <a:solidFill>
                      <a:sysClr val="window" lastClr="FFFFFF"/>
                    </a:solidFill>
                    <a:ln>
                      <a:solidFill>
                        <a:srgbClr val="156082"/>
                      </a:solidFill>
                    </a:ln>
                    <a:effectLst/>
                  </c:sp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Sheet1!$A$2:$A$8</c15:sqref>
                        </c15:formulaRef>
                      </c:ext>
                    </c:extLst>
                    <c:strCache>
                      <c:ptCount val="7"/>
                      <c:pt idx="0">
                        <c:v>Police Officers
Actual</c:v>
                      </c:pt>
                      <c:pt idx="1">
                        <c:v>Police Staff
Actual</c:v>
                      </c:pt>
                      <c:pt idx="2">
                        <c:v>PCSOs
Budget</c:v>
                      </c:pt>
                      <c:pt idx="3">
                        <c:v>Specials/Volunteers
Actual</c:v>
                      </c:pt>
                      <c:pt idx="4">
                        <c:v>Comms Operators
Actual</c:v>
                      </c:pt>
                      <c:pt idx="5">
                        <c:v>Temporary contracts
Actual</c:v>
                      </c:pt>
                      <c:pt idx="6">
                        <c:v>Agency contracts
Actual</c:v>
                      </c:pt>
                    </c:strCache>
                  </c:strRef>
                </c:cat>
                <c:val>
                  <c:numRef>
                    <c:extLst>
                      <c:ext uri="{02D57815-91ED-43cb-92C2-25804820EDAC}">
                        <c15:formulaRef>
                          <c15:sqref>Sheet1!$B$2:$B$8</c15:sqref>
                        </c15:formulaRef>
                      </c:ext>
                    </c:extLst>
                    <c:numCache>
                      <c:formatCode>#,##0</c:formatCode>
                      <c:ptCount val="7"/>
                      <c:pt idx="0">
                        <c:v>2406</c:v>
                      </c:pt>
                      <c:pt idx="1">
                        <c:v>1289</c:v>
                      </c:pt>
                      <c:pt idx="2" formatCode="General">
                        <c:v>57</c:v>
                      </c:pt>
                      <c:pt idx="3" formatCode="General">
                        <c:v>148</c:v>
                      </c:pt>
                      <c:pt idx="4" formatCode="General">
                        <c:v>190</c:v>
                      </c:pt>
                      <c:pt idx="5" formatCode="General">
                        <c:v>25</c:v>
                      </c:pt>
                      <c:pt idx="6" formatCode="General">
                        <c:v>9</c:v>
                      </c:pt>
                    </c:numCache>
                  </c:numRef>
                </c:val>
                <c:extLst>
                  <c:ext xmlns:c16="http://schemas.microsoft.com/office/drawing/2014/chart" uri="{C3380CC4-5D6E-409C-BE32-E72D297353CC}">
                    <c16:uniqueId val="{0000001D-D955-4D54-B202-B07CB6E2CF2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2026/2027 Workforce Mix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ser>
          <c:idx val="1"/>
          <c:order val="1"/>
          <c:tx>
            <c:strRef>
              <c:f>'JDSG Charts'!$C$5</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15-4073-9BF2-CFD05BBFD7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15-4073-9BF2-CFD05BBFD7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15-4073-9BF2-CFD05BBFD7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115-4073-9BF2-CFD05BBFD7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115-4073-9BF2-CFD05BBFD7E3}"/>
              </c:ext>
            </c:extLst>
          </c:dPt>
          <c:dLbls>
            <c:dLbl>
              <c:idx val="0"/>
              <c:layout>
                <c:manualLayout>
                  <c:x val="-0.21388004194932791"/>
                  <c:y val="-9.9199783951375672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3426060439539175"/>
                      <c:h val="7.7968905166066568E-2"/>
                    </c:manualLayout>
                  </c15:layout>
                </c:ext>
                <c:ext xmlns:c16="http://schemas.microsoft.com/office/drawing/2014/chart" uri="{C3380CC4-5D6E-409C-BE32-E72D297353CC}">
                  <c16:uniqueId val="{00000001-6115-4073-9BF2-CFD05BBFD7E3}"/>
                </c:ext>
              </c:extLst>
            </c:dLbl>
            <c:dLbl>
              <c:idx val="1"/>
              <c:layout>
                <c:manualLayout>
                  <c:x val="0.21821390287414816"/>
                  <c:y val="8.940141216228532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6660926368093743"/>
                      <c:h val="7.3602955570543527E-2"/>
                    </c:manualLayout>
                  </c15:layout>
                </c:ext>
                <c:ext xmlns:c16="http://schemas.microsoft.com/office/drawing/2014/chart" uri="{C3380CC4-5D6E-409C-BE32-E72D297353CC}">
                  <c16:uniqueId val="{00000003-6115-4073-9BF2-CFD05BBFD7E3}"/>
                </c:ext>
              </c:extLst>
            </c:dLbl>
            <c:dLbl>
              <c:idx val="2"/>
              <c:layout>
                <c:manualLayout>
                  <c:x val="-3.6234843501625036E-2"/>
                  <c:y val="6.164490358611016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1269462514560365"/>
                      <c:h val="5.5321841913591636E-2"/>
                    </c:manualLayout>
                  </c15:layout>
                </c:ext>
                <c:ext xmlns:c16="http://schemas.microsoft.com/office/drawing/2014/chart" uri="{C3380CC4-5D6E-409C-BE32-E72D297353CC}">
                  <c16:uniqueId val="{00000005-6115-4073-9BF2-CFD05BBFD7E3}"/>
                </c:ext>
              </c:extLst>
            </c:dLbl>
            <c:dLbl>
              <c:idx val="3"/>
              <c:layout>
                <c:manualLayout>
                  <c:x val="-7.5809788434523837E-2"/>
                  <c:y val="-7.3540542404099693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8004535480849974"/>
                      <c:h val="5.5416749553993533E-2"/>
                    </c:manualLayout>
                  </c15:layout>
                </c:ext>
                <c:ext xmlns:c16="http://schemas.microsoft.com/office/drawing/2014/chart" uri="{C3380CC4-5D6E-409C-BE32-E72D297353CC}">
                  <c16:uniqueId val="{00000007-6115-4073-9BF2-CFD05BBFD7E3}"/>
                </c:ext>
              </c:extLst>
            </c:dLbl>
            <c:dLbl>
              <c:idx val="4"/>
              <c:layout>
                <c:manualLayout>
                  <c:x val="1.993684381615049E-2"/>
                  <c:y val="-4.0451657337054123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1477846962350091"/>
                      <c:h val="4.274014010666112E-2"/>
                    </c:manualLayout>
                  </c15:layout>
                </c:ext>
                <c:ext xmlns:c16="http://schemas.microsoft.com/office/drawing/2014/chart" uri="{C3380CC4-5D6E-409C-BE32-E72D297353CC}">
                  <c16:uniqueId val="{00000009-6115-4073-9BF2-CFD05BBFD7E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'JDSG Charts'!$A$6:$A$10</c:f>
              <c:strCache>
                <c:ptCount val="5"/>
                <c:pt idx="0">
                  <c:v>Officers</c:v>
                </c:pt>
                <c:pt idx="1">
                  <c:v>Staff</c:v>
                </c:pt>
                <c:pt idx="2">
                  <c:v>PCSO's</c:v>
                </c:pt>
                <c:pt idx="3">
                  <c:v>Comms Operators</c:v>
                </c:pt>
                <c:pt idx="4">
                  <c:v>Specials</c:v>
                </c:pt>
              </c:strCache>
            </c:strRef>
          </c:cat>
          <c:val>
            <c:numRef>
              <c:f>'JDSG Charts'!$C$6:$C$10</c:f>
              <c:numCache>
                <c:formatCode>0%</c:formatCode>
                <c:ptCount val="5"/>
                <c:pt idx="0">
                  <c:v>0.58531709754878658</c:v>
                </c:pt>
                <c:pt idx="1">
                  <c:v>0.32229007447495761</c:v>
                </c:pt>
                <c:pt idx="2">
                  <c:v>1.3895491278750867E-2</c:v>
                </c:pt>
                <c:pt idx="3">
                  <c:v>4.5343182067502832E-2</c:v>
                </c:pt>
                <c:pt idx="4">
                  <c:v>3.315415463000207E-2</c:v>
                </c:pt>
              </c:numCache>
            </c:numRef>
          </c:val>
          <c:extLst>
            <c:ext xmlns:c16="http://schemas.microsoft.com/office/drawing/2014/chart" uri="{C3380CC4-5D6E-409C-BE32-E72D297353CC}">
              <c16:uniqueId val="{0000000A-6115-4073-9BF2-CFD05BBFD7E3}"/>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'JDSG Charts'!$B$5</c15:sqref>
                        </c15:formulaRef>
                      </c:ext>
                    </c:extLst>
                    <c:strCache>
                      <c:ptCount val="1"/>
                      <c:pt idx="0">
                        <c:v>Budgeted FTE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115-4073-9BF2-CFD05BBFD7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115-4073-9BF2-CFD05BBFD7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115-4073-9BF2-CFD05BBFD7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115-4073-9BF2-CFD05BBFD7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115-4073-9BF2-CFD05BBFD7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'JDSG Charts'!$A$6:$A$10</c15:sqref>
                        </c15:formulaRef>
                      </c:ext>
                    </c:extLst>
                    <c:strCache>
                      <c:ptCount val="5"/>
                      <c:pt idx="0">
                        <c:v>Officers</c:v>
                      </c:pt>
                      <c:pt idx="1">
                        <c:v>Staff</c:v>
                      </c:pt>
                      <c:pt idx="2">
                        <c:v>PCSO's</c:v>
                      </c:pt>
                      <c:pt idx="3">
                        <c:v>Comms Operators</c:v>
                      </c:pt>
                      <c:pt idx="4">
                        <c:v>Specials</c:v>
                      </c:pt>
                    </c:strCache>
                  </c:strRef>
                </c:cat>
                <c:val>
                  <c:numRef>
                    <c:extLst>
                      <c:ext uri="{02D57815-91ED-43cb-92C2-25804820EDAC}">
                        <c15:formulaRef>
                          <c15:sqref>'JDSG Charts'!$B$6:$B$10</c15:sqref>
                        </c15:formulaRef>
                      </c:ext>
                    </c:extLst>
                    <c:numCache>
                      <c:formatCode>General</c:formatCode>
                      <c:ptCount val="5"/>
                      <c:pt idx="0">
                        <c:v>2401</c:v>
                      </c:pt>
                      <c:pt idx="1">
                        <c:v>1322.05</c:v>
                      </c:pt>
                      <c:pt idx="2">
                        <c:v>57</c:v>
                      </c:pt>
                      <c:pt idx="3">
                        <c:v>186</c:v>
                      </c:pt>
                      <c:pt idx="4">
                        <c:v>136</c:v>
                      </c:pt>
                    </c:numCache>
                  </c:numRef>
                </c:val>
                <c:extLst>
                  <c:ext xmlns:c16="http://schemas.microsoft.com/office/drawing/2014/chart" uri="{C3380CC4-5D6E-409C-BE32-E72D297353CC}">
                    <c16:uniqueId val="{00000015-6115-4073-9BF2-CFD05BBFD7E3}"/>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Number
Actual FTE as at Mar 26</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955-4D54-B202-B07CB6E2CF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955-4D54-B202-B07CB6E2CF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955-4D54-B202-B07CB6E2CF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955-4D54-B202-B07CB6E2CF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955-4D54-B202-B07CB6E2CF2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955-4D54-B202-B07CB6E2CF2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955-4D54-B202-B07CB6E2CF2E}"/>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D955-4D54-B202-B07CB6E2CF2E}"/>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D955-4D54-B202-B07CB6E2CF2E}"/>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D955-4D54-B202-B07CB6E2CF2E}"/>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D955-4D54-B202-B07CB6E2CF2E}"/>
                      </c:ext>
                    </c:extLst>
                  </c:dLbl>
                  <c:dLbl>
                    <c:idx val="4"/>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D955-4D54-B202-B07CB6E2CF2E}"/>
                      </c:ext>
                    </c:extLst>
                  </c:dLbl>
                  <c:dLbl>
                    <c:idx val="5"/>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955-4D54-B202-B07CB6E2CF2E}"/>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D955-4D54-B202-B07CB6E2CF2E}"/>
                      </c:ext>
                    </c:extLst>
                  </c:dLbl>
                  <c:spPr>
                    <a:solidFill>
                      <a:sysClr val="window" lastClr="FFFFFF"/>
                    </a:solidFill>
                    <a:ln>
                      <a:solidFill>
                        <a:srgbClr val="156082"/>
                      </a:solidFill>
                    </a:ln>
                    <a:effectLst/>
                  </c:sp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Sheet1!$A$2:$A$8</c15:sqref>
                        </c15:formulaRef>
                      </c:ext>
                    </c:extLst>
                    <c:strCache>
                      <c:ptCount val="7"/>
                      <c:pt idx="0">
                        <c:v>Police Officers
Actual</c:v>
                      </c:pt>
                      <c:pt idx="1">
                        <c:v>Police Staff
Actual</c:v>
                      </c:pt>
                      <c:pt idx="2">
                        <c:v>PCSOs
Budget</c:v>
                      </c:pt>
                      <c:pt idx="3">
                        <c:v>Specials/Volunteers
Actual</c:v>
                      </c:pt>
                      <c:pt idx="4">
                        <c:v>Comms Operators
Actual</c:v>
                      </c:pt>
                      <c:pt idx="5">
                        <c:v>Temporary contracts
Actual</c:v>
                      </c:pt>
                      <c:pt idx="6">
                        <c:v>Agency contracts
Actual</c:v>
                      </c:pt>
                    </c:strCache>
                  </c:strRef>
                </c:cat>
                <c:val>
                  <c:numRef>
                    <c:extLst>
                      <c:ext uri="{02D57815-91ED-43cb-92C2-25804820EDAC}">
                        <c15:formulaRef>
                          <c15:sqref>Sheet1!$B$2:$B$8</c15:sqref>
                        </c15:formulaRef>
                      </c:ext>
                    </c:extLst>
                    <c:numCache>
                      <c:formatCode>#,##0</c:formatCode>
                      <c:ptCount val="7"/>
                      <c:pt idx="0">
                        <c:v>2406</c:v>
                      </c:pt>
                      <c:pt idx="1">
                        <c:v>1289</c:v>
                      </c:pt>
                      <c:pt idx="2" formatCode="General">
                        <c:v>57</c:v>
                      </c:pt>
                      <c:pt idx="3" formatCode="General">
                        <c:v>148</c:v>
                      </c:pt>
                      <c:pt idx="4" formatCode="General">
                        <c:v>190</c:v>
                      </c:pt>
                      <c:pt idx="5" formatCode="General">
                        <c:v>25</c:v>
                      </c:pt>
                      <c:pt idx="6" formatCode="General">
                        <c:v>9</c:v>
                      </c:pt>
                    </c:numCache>
                  </c:numRef>
                </c:val>
                <c:extLst>
                  <c:ext xmlns:c16="http://schemas.microsoft.com/office/drawing/2014/chart" uri="{C3380CC4-5D6E-409C-BE32-E72D297353CC}">
                    <c16:uniqueId val="{0000001D-D955-4D54-B202-B07CB6E2CF2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2026/2027 Workforce Mix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'JDSG Charts'!$B$5</c15:sqref>
                        </c15:formulaRef>
                      </c:ext>
                    </c:extLst>
                    <c:strCache>
                      <c:ptCount val="1"/>
                      <c:pt idx="0">
                        <c:v>Budgeted FTE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115-4073-9BF2-CFD05BBFD7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115-4073-9BF2-CFD05BBFD7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115-4073-9BF2-CFD05BBFD7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115-4073-9BF2-CFD05BBFD7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115-4073-9BF2-CFD05BBFD7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'JDSG Charts'!$A$6:$A$10</c15:sqref>
                        </c15:formulaRef>
                      </c:ext>
                    </c:extLst>
                    <c:strCache>
                      <c:ptCount val="5"/>
                      <c:pt idx="0">
                        <c:v>Officers</c:v>
                      </c:pt>
                      <c:pt idx="1">
                        <c:v>Staff</c:v>
                      </c:pt>
                      <c:pt idx="2">
                        <c:v>PCSO's</c:v>
                      </c:pt>
                      <c:pt idx="3">
                        <c:v>Comms Operators</c:v>
                      </c:pt>
                      <c:pt idx="4">
                        <c:v>Specials</c:v>
                      </c:pt>
                    </c:strCache>
                  </c:strRef>
                </c:cat>
                <c:val>
                  <c:numRef>
                    <c:extLst>
                      <c:ext uri="{02D57815-91ED-43cb-92C2-25804820EDAC}">
                        <c15:formulaRef>
                          <c15:sqref>'JDSG Charts'!$B$6:$B$10</c15:sqref>
                        </c15:formulaRef>
                      </c:ext>
                    </c:extLst>
                    <c:numCache>
                      <c:formatCode>General</c:formatCode>
                      <c:ptCount val="5"/>
                      <c:pt idx="0">
                        <c:v>2401</c:v>
                      </c:pt>
                      <c:pt idx="1">
                        <c:v>1322.05</c:v>
                      </c:pt>
                      <c:pt idx="2">
                        <c:v>57</c:v>
                      </c:pt>
                      <c:pt idx="3">
                        <c:v>186</c:v>
                      </c:pt>
                      <c:pt idx="4">
                        <c:v>136</c:v>
                      </c:pt>
                    </c:numCache>
                  </c:numRef>
                </c:val>
                <c:extLst>
                  <c:ext xmlns:c16="http://schemas.microsoft.com/office/drawing/2014/chart" uri="{C3380CC4-5D6E-409C-BE32-E72D297353CC}">
                    <c16:uniqueId val="{00000015-6115-4073-9BF2-CFD05BBFD7E3}"/>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all" spc="0" baseline="0">
                <a:solidFill>
                  <a:schemeClr val="bg1"/>
                </a:solidFill>
                <a:latin typeface="+mn-lt"/>
                <a:ea typeface="+mn-ea"/>
                <a:cs typeface="+mn-cs"/>
              </a:defRPr>
            </a:pPr>
            <a:r>
              <a:rPr lang="en-GB" cap="all" baseline="0" dirty="0"/>
              <a:t>Workforce numbers over time</a:t>
            </a:r>
          </a:p>
        </c:rich>
      </c:tx>
      <c:overlay val="0"/>
      <c:spPr>
        <a:noFill/>
        <a:ln>
          <a:noFill/>
        </a:ln>
        <a:effectLst/>
      </c:spPr>
      <c:txPr>
        <a:bodyPr rot="0" spcFirstLastPara="1" vertOverflow="ellipsis" vert="horz" wrap="square" anchor="ctr" anchorCtr="1"/>
        <a:lstStyle/>
        <a:p>
          <a:pPr>
            <a:defRPr sz="1400" b="0" i="0" u="none" strike="noStrike" kern="1200" cap="all" spc="0" baseline="0">
              <a:solidFill>
                <a:schemeClr val="bg1"/>
              </a:solidFill>
              <a:latin typeface="+mn-lt"/>
              <a:ea typeface="+mn-ea"/>
              <a:cs typeface="+mn-cs"/>
            </a:defRPr>
          </a:pPr>
          <a:endParaRPr lang="en-GB"/>
        </a:p>
      </c:txPr>
    </c:title>
    <c:autoTitleDeleted val="0"/>
    <c:plotArea>
      <c:layout/>
      <c:barChart>
        <c:barDir val="col"/>
        <c:grouping val="stacked"/>
        <c:varyColors val="0"/>
        <c:ser>
          <c:idx val="0"/>
          <c:order val="0"/>
          <c:tx>
            <c:strRef>
              <c:f>Original!$C$1</c:f>
              <c:strCache>
                <c:ptCount val="1"/>
                <c:pt idx="0">
                  <c:v>Officer Budgeted  FTE</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Original!$B$2:$B$12</c:f>
              <c:strCache>
                <c:ptCount val="11"/>
                <c:pt idx="0">
                  <c:v>2016/17</c:v>
                </c:pt>
                <c:pt idx="1">
                  <c:v>2017/18</c:v>
                </c:pt>
                <c:pt idx="2">
                  <c:v>2018/19</c:v>
                </c:pt>
                <c:pt idx="3">
                  <c:v>2019/20</c:v>
                </c:pt>
                <c:pt idx="4">
                  <c:v>2020/21</c:v>
                </c:pt>
                <c:pt idx="5">
                  <c:v>2021/22</c:v>
                </c:pt>
                <c:pt idx="6">
                  <c:v>2022/23</c:v>
                </c:pt>
                <c:pt idx="7">
                  <c:v>2023/24</c:v>
                </c:pt>
                <c:pt idx="8">
                  <c:v>2024/25</c:v>
                </c:pt>
                <c:pt idx="9">
                  <c:v>2025/26</c:v>
                </c:pt>
                <c:pt idx="10">
                  <c:v>2026/27</c:v>
                </c:pt>
              </c:strCache>
            </c:strRef>
          </c:cat>
          <c:val>
            <c:numRef>
              <c:f>Original!$C$2:$C$12</c:f>
              <c:numCache>
                <c:formatCode>General</c:formatCode>
                <c:ptCount val="11"/>
                <c:pt idx="0">
                  <c:v>2053</c:v>
                </c:pt>
                <c:pt idx="1">
                  <c:v>2003</c:v>
                </c:pt>
                <c:pt idx="2">
                  <c:v>2003</c:v>
                </c:pt>
                <c:pt idx="3">
                  <c:v>2076</c:v>
                </c:pt>
                <c:pt idx="4">
                  <c:v>2136</c:v>
                </c:pt>
                <c:pt idx="5">
                  <c:v>2227</c:v>
                </c:pt>
                <c:pt idx="6">
                  <c:v>2347</c:v>
                </c:pt>
                <c:pt idx="7">
                  <c:v>2362</c:v>
                </c:pt>
                <c:pt idx="8">
                  <c:v>2377</c:v>
                </c:pt>
                <c:pt idx="9">
                  <c:v>2401</c:v>
                </c:pt>
                <c:pt idx="10">
                  <c:v>2401</c:v>
                </c:pt>
              </c:numCache>
            </c:numRef>
          </c:val>
          <c:extLst>
            <c:ext xmlns:c16="http://schemas.microsoft.com/office/drawing/2014/chart" uri="{C3380CC4-5D6E-409C-BE32-E72D297353CC}">
              <c16:uniqueId val="{00000000-CC27-4D03-849F-4F7F7DEA2AAC}"/>
            </c:ext>
          </c:extLst>
        </c:ser>
        <c:ser>
          <c:idx val="1"/>
          <c:order val="1"/>
          <c:tx>
            <c:strRef>
              <c:f>Original!$D$1</c:f>
              <c:strCache>
                <c:ptCount val="1"/>
                <c:pt idx="0">
                  <c:v>PCSO Budgeted FTE</c:v>
                </c:pt>
              </c:strCache>
            </c:strRef>
          </c:tx>
          <c:spPr>
            <a:solidFill>
              <a:schemeClr val="accent2"/>
            </a:solidFill>
            <a:ln>
              <a:noFill/>
            </a:ln>
            <a:effectLst/>
          </c:spPr>
          <c:invertIfNegative val="0"/>
          <c:dLbls>
            <c:spPr>
              <a:solidFill>
                <a:schemeClr val="accent6">
                  <a:lumMod val="75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Original!$B$2:$B$12</c:f>
              <c:strCache>
                <c:ptCount val="11"/>
                <c:pt idx="0">
                  <c:v>2016/17</c:v>
                </c:pt>
                <c:pt idx="1">
                  <c:v>2017/18</c:v>
                </c:pt>
                <c:pt idx="2">
                  <c:v>2018/19</c:v>
                </c:pt>
                <c:pt idx="3">
                  <c:v>2019/20</c:v>
                </c:pt>
                <c:pt idx="4">
                  <c:v>2020/21</c:v>
                </c:pt>
                <c:pt idx="5">
                  <c:v>2021/22</c:v>
                </c:pt>
                <c:pt idx="6">
                  <c:v>2022/23</c:v>
                </c:pt>
                <c:pt idx="7">
                  <c:v>2023/24</c:v>
                </c:pt>
                <c:pt idx="8">
                  <c:v>2024/25</c:v>
                </c:pt>
                <c:pt idx="9">
                  <c:v>2025/26</c:v>
                </c:pt>
                <c:pt idx="10">
                  <c:v>2026/27</c:v>
                </c:pt>
              </c:strCache>
            </c:strRef>
          </c:cat>
          <c:val>
            <c:numRef>
              <c:f>Original!$D$2:$D$12</c:f>
              <c:numCache>
                <c:formatCode>General</c:formatCode>
                <c:ptCount val="11"/>
                <c:pt idx="0">
                  <c:v>211</c:v>
                </c:pt>
                <c:pt idx="1">
                  <c:v>210</c:v>
                </c:pt>
                <c:pt idx="2">
                  <c:v>196</c:v>
                </c:pt>
                <c:pt idx="3">
                  <c:v>200</c:v>
                </c:pt>
                <c:pt idx="4">
                  <c:v>196</c:v>
                </c:pt>
                <c:pt idx="5">
                  <c:v>200</c:v>
                </c:pt>
                <c:pt idx="6">
                  <c:v>152</c:v>
                </c:pt>
                <c:pt idx="7">
                  <c:v>133</c:v>
                </c:pt>
                <c:pt idx="8">
                  <c:v>132</c:v>
                </c:pt>
                <c:pt idx="9">
                  <c:v>87</c:v>
                </c:pt>
                <c:pt idx="10">
                  <c:v>57</c:v>
                </c:pt>
              </c:numCache>
            </c:numRef>
          </c:val>
          <c:extLst>
            <c:ext xmlns:c16="http://schemas.microsoft.com/office/drawing/2014/chart" uri="{C3380CC4-5D6E-409C-BE32-E72D297353CC}">
              <c16:uniqueId val="{00000001-CC27-4D03-849F-4F7F7DEA2AAC}"/>
            </c:ext>
          </c:extLst>
        </c:ser>
        <c:ser>
          <c:idx val="2"/>
          <c:order val="2"/>
          <c:tx>
            <c:strRef>
              <c:f>Original!$E$1</c:f>
              <c:strCache>
                <c:ptCount val="1"/>
                <c:pt idx="0">
                  <c:v>Police Staff Budgeted FTE</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Original!$B$2:$B$12</c:f>
              <c:strCache>
                <c:ptCount val="11"/>
                <c:pt idx="0">
                  <c:v>2016/17</c:v>
                </c:pt>
                <c:pt idx="1">
                  <c:v>2017/18</c:v>
                </c:pt>
                <c:pt idx="2">
                  <c:v>2018/19</c:v>
                </c:pt>
                <c:pt idx="3">
                  <c:v>2019/20</c:v>
                </c:pt>
                <c:pt idx="4">
                  <c:v>2020/21</c:v>
                </c:pt>
                <c:pt idx="5">
                  <c:v>2021/22</c:v>
                </c:pt>
                <c:pt idx="6">
                  <c:v>2022/23</c:v>
                </c:pt>
                <c:pt idx="7">
                  <c:v>2023/24</c:v>
                </c:pt>
                <c:pt idx="8">
                  <c:v>2024/25</c:v>
                </c:pt>
                <c:pt idx="9">
                  <c:v>2025/26</c:v>
                </c:pt>
                <c:pt idx="10">
                  <c:v>2026/27</c:v>
                </c:pt>
              </c:strCache>
            </c:strRef>
          </c:cat>
          <c:val>
            <c:numRef>
              <c:f>Original!$E$2:$E$12</c:f>
              <c:numCache>
                <c:formatCode>General</c:formatCode>
                <c:ptCount val="11"/>
                <c:pt idx="0">
                  <c:v>1239.81</c:v>
                </c:pt>
                <c:pt idx="1">
                  <c:v>1295.5999999999999</c:v>
                </c:pt>
                <c:pt idx="2">
                  <c:v>1299.9000000000001</c:v>
                </c:pt>
                <c:pt idx="3">
                  <c:v>1349.77</c:v>
                </c:pt>
                <c:pt idx="4">
                  <c:v>1357.77</c:v>
                </c:pt>
                <c:pt idx="5">
                  <c:v>1573.73</c:v>
                </c:pt>
                <c:pt idx="6">
                  <c:v>1693.59</c:v>
                </c:pt>
                <c:pt idx="7">
                  <c:v>1638.27</c:v>
                </c:pt>
                <c:pt idx="8">
                  <c:v>1588.95</c:v>
                </c:pt>
                <c:pt idx="9">
                  <c:v>1543.82</c:v>
                </c:pt>
                <c:pt idx="10">
                  <c:v>1508.05</c:v>
                </c:pt>
              </c:numCache>
            </c:numRef>
          </c:val>
          <c:extLst>
            <c:ext xmlns:c16="http://schemas.microsoft.com/office/drawing/2014/chart" uri="{C3380CC4-5D6E-409C-BE32-E72D297353CC}">
              <c16:uniqueId val="{00000002-CC27-4D03-849F-4F7F7DEA2AAC}"/>
            </c:ext>
          </c:extLst>
        </c:ser>
        <c:dLbls>
          <c:dLblPos val="inEnd"/>
          <c:showLegendKey val="0"/>
          <c:showVal val="1"/>
          <c:showCatName val="0"/>
          <c:showSerName val="0"/>
          <c:showPercent val="0"/>
          <c:showBubbleSize val="0"/>
        </c:dLbls>
        <c:gapWidth val="150"/>
        <c:overlap val="100"/>
        <c:axId val="330536512"/>
        <c:axId val="330539872"/>
      </c:barChart>
      <c:catAx>
        <c:axId val="3305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0539872"/>
        <c:crosses val="autoZero"/>
        <c:auto val="1"/>
        <c:lblAlgn val="ctr"/>
        <c:lblOffset val="100"/>
        <c:noMultiLvlLbl val="0"/>
      </c:catAx>
      <c:valAx>
        <c:axId val="33053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053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 of hours lost</c:v>
                </c:pt>
              </c:strCache>
            </c:strRef>
          </c:tx>
          <c:spPr>
            <a:ln w="28575" cap="rnd">
              <a:solidFill>
                <a:schemeClr val="accent1"/>
              </a:solidFill>
              <a:round/>
            </a:ln>
            <a:effectLst/>
          </c:spPr>
          <c:marker>
            <c:symbol val="none"/>
          </c:marker>
          <c:cat>
            <c:numRef>
              <c:f>Sheet1!$A$2:$A$14</c:f>
              <c:numCache>
                <c:formatCode>mmm\-yy</c:formatCode>
                <c:ptCount val="13"/>
                <c:pt idx="0">
                  <c:v>45717</c:v>
                </c:pt>
                <c:pt idx="1">
                  <c:v>45748</c:v>
                </c:pt>
                <c:pt idx="2">
                  <c:v>45778</c:v>
                </c:pt>
                <c:pt idx="3">
                  <c:v>45809</c:v>
                </c:pt>
                <c:pt idx="4">
                  <c:v>45839</c:v>
                </c:pt>
                <c:pt idx="5">
                  <c:v>45870</c:v>
                </c:pt>
                <c:pt idx="6">
                  <c:v>45901</c:v>
                </c:pt>
                <c:pt idx="7">
                  <c:v>45931</c:v>
                </c:pt>
                <c:pt idx="8">
                  <c:v>45962</c:v>
                </c:pt>
                <c:pt idx="9">
                  <c:v>45992</c:v>
                </c:pt>
                <c:pt idx="10">
                  <c:v>46023</c:v>
                </c:pt>
                <c:pt idx="11">
                  <c:v>46054</c:v>
                </c:pt>
                <c:pt idx="12">
                  <c:v>46082</c:v>
                </c:pt>
              </c:numCache>
            </c:numRef>
          </c:cat>
          <c:val>
            <c:numRef>
              <c:f>Sheet1!$B$2:$B$14</c:f>
              <c:numCache>
                <c:formatCode>0.00%</c:formatCode>
                <c:ptCount val="13"/>
                <c:pt idx="0">
                  <c:v>4.3299999999999998E-2</c:v>
                </c:pt>
                <c:pt idx="1">
                  <c:v>4.2799999999999998E-2</c:v>
                </c:pt>
                <c:pt idx="2">
                  <c:v>4.0399999999999998E-2</c:v>
                </c:pt>
                <c:pt idx="3">
                  <c:v>4.1500000000000002E-2</c:v>
                </c:pt>
                <c:pt idx="4">
                  <c:v>4.4400000000000002E-2</c:v>
                </c:pt>
                <c:pt idx="5">
                  <c:v>4.4999999999999998E-2</c:v>
                </c:pt>
                <c:pt idx="6">
                  <c:v>4.5199999999999997E-2</c:v>
                </c:pt>
                <c:pt idx="7">
                  <c:v>5.1499999999999997E-2</c:v>
                </c:pt>
                <c:pt idx="8">
                  <c:v>5.7500000000000002E-2</c:v>
                </c:pt>
                <c:pt idx="9">
                  <c:v>5.7700000000000001E-2</c:v>
                </c:pt>
                <c:pt idx="10">
                  <c:v>4.9200000000000001E-2</c:v>
                </c:pt>
                <c:pt idx="11">
                  <c:v>5.3699999999999998E-2</c:v>
                </c:pt>
                <c:pt idx="12">
                  <c:v>5.2999999999999999E-2</c:v>
                </c:pt>
              </c:numCache>
            </c:numRef>
          </c:val>
          <c:smooth val="0"/>
          <c:extLst>
            <c:ext xmlns:c16="http://schemas.microsoft.com/office/drawing/2014/chart" uri="{C3380CC4-5D6E-409C-BE32-E72D297353CC}">
              <c16:uniqueId val="{00000000-E50E-49BD-AA30-3CCF6DE82A0B}"/>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Sheet1!$A$2:$A$14</c:f>
              <c:numCache>
                <c:formatCode>mmm\-yy</c:formatCode>
                <c:ptCount val="13"/>
                <c:pt idx="0">
                  <c:v>45717</c:v>
                </c:pt>
                <c:pt idx="1">
                  <c:v>45748</c:v>
                </c:pt>
                <c:pt idx="2">
                  <c:v>45778</c:v>
                </c:pt>
                <c:pt idx="3">
                  <c:v>45809</c:v>
                </c:pt>
                <c:pt idx="4">
                  <c:v>45839</c:v>
                </c:pt>
                <c:pt idx="5">
                  <c:v>45870</c:v>
                </c:pt>
                <c:pt idx="6">
                  <c:v>45901</c:v>
                </c:pt>
                <c:pt idx="7">
                  <c:v>45931</c:v>
                </c:pt>
                <c:pt idx="8">
                  <c:v>45962</c:v>
                </c:pt>
                <c:pt idx="9">
                  <c:v>45992</c:v>
                </c:pt>
                <c:pt idx="10">
                  <c:v>46023</c:v>
                </c:pt>
                <c:pt idx="11">
                  <c:v>46054</c:v>
                </c:pt>
                <c:pt idx="12">
                  <c:v>46082</c:v>
                </c:pt>
              </c:numCache>
            </c:numRef>
          </c:cat>
          <c:val>
            <c:numRef>
              <c:f>Sheet1!$C$2:$C$14</c:f>
            </c:numRef>
          </c:val>
          <c:smooth val="0"/>
          <c:extLst>
            <c:ext xmlns:c16="http://schemas.microsoft.com/office/drawing/2014/chart" uri="{C3380CC4-5D6E-409C-BE32-E72D297353CC}">
              <c16:uniqueId val="{00000001-E50E-49BD-AA30-3CCF6DE82A0B}"/>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Sheet1!$A$2:$A$14</c:f>
              <c:numCache>
                <c:formatCode>mmm\-yy</c:formatCode>
                <c:ptCount val="13"/>
                <c:pt idx="0">
                  <c:v>45717</c:v>
                </c:pt>
                <c:pt idx="1">
                  <c:v>45748</c:v>
                </c:pt>
                <c:pt idx="2">
                  <c:v>45778</c:v>
                </c:pt>
                <c:pt idx="3">
                  <c:v>45809</c:v>
                </c:pt>
                <c:pt idx="4">
                  <c:v>45839</c:v>
                </c:pt>
                <c:pt idx="5">
                  <c:v>45870</c:v>
                </c:pt>
                <c:pt idx="6">
                  <c:v>45901</c:v>
                </c:pt>
                <c:pt idx="7">
                  <c:v>45931</c:v>
                </c:pt>
                <c:pt idx="8">
                  <c:v>45962</c:v>
                </c:pt>
                <c:pt idx="9">
                  <c:v>45992</c:v>
                </c:pt>
                <c:pt idx="10">
                  <c:v>46023</c:v>
                </c:pt>
                <c:pt idx="11">
                  <c:v>46054</c:v>
                </c:pt>
                <c:pt idx="12">
                  <c:v>46082</c:v>
                </c:pt>
              </c:numCache>
            </c:numRef>
          </c:cat>
          <c:val>
            <c:numRef>
              <c:f>Sheet1!$D$2:$D$14</c:f>
            </c:numRef>
          </c:val>
          <c:smooth val="0"/>
          <c:extLst>
            <c:ext xmlns:c16="http://schemas.microsoft.com/office/drawing/2014/chart" uri="{C3380CC4-5D6E-409C-BE32-E72D297353CC}">
              <c16:uniqueId val="{00000002-E50E-49BD-AA30-3CCF6DE82A0B}"/>
            </c:ext>
          </c:extLst>
        </c:ser>
        <c:ser>
          <c:idx val="3"/>
          <c:order val="3"/>
          <c:tx>
            <c:strRef>
              <c:f>Sheet1!$E$1</c:f>
              <c:strCache>
                <c:ptCount val="1"/>
                <c:pt idx="0">
                  <c:v>Force Target</c:v>
                </c:pt>
              </c:strCache>
            </c:strRef>
          </c:tx>
          <c:spPr>
            <a:ln w="28575" cap="rnd">
              <a:solidFill>
                <a:schemeClr val="accent4"/>
              </a:solidFill>
              <a:round/>
            </a:ln>
            <a:effectLst/>
          </c:spPr>
          <c:marker>
            <c:symbol val="none"/>
          </c:marker>
          <c:cat>
            <c:numRef>
              <c:f>Sheet1!$A$2:$A$14</c:f>
              <c:numCache>
                <c:formatCode>mmm\-yy</c:formatCode>
                <c:ptCount val="13"/>
                <c:pt idx="0">
                  <c:v>45717</c:v>
                </c:pt>
                <c:pt idx="1">
                  <c:v>45748</c:v>
                </c:pt>
                <c:pt idx="2">
                  <c:v>45778</c:v>
                </c:pt>
                <c:pt idx="3">
                  <c:v>45809</c:v>
                </c:pt>
                <c:pt idx="4">
                  <c:v>45839</c:v>
                </c:pt>
                <c:pt idx="5">
                  <c:v>45870</c:v>
                </c:pt>
                <c:pt idx="6">
                  <c:v>45901</c:v>
                </c:pt>
                <c:pt idx="7">
                  <c:v>45931</c:v>
                </c:pt>
                <c:pt idx="8">
                  <c:v>45962</c:v>
                </c:pt>
                <c:pt idx="9">
                  <c:v>45992</c:v>
                </c:pt>
                <c:pt idx="10">
                  <c:v>46023</c:v>
                </c:pt>
                <c:pt idx="11">
                  <c:v>46054</c:v>
                </c:pt>
                <c:pt idx="12">
                  <c:v>46082</c:v>
                </c:pt>
              </c:numCache>
            </c:numRef>
          </c:cat>
          <c:val>
            <c:numRef>
              <c:f>Sheet1!$E$2:$E$14</c:f>
              <c:numCache>
                <c:formatCode>0.00%</c:formatCode>
                <c:ptCount val="13"/>
                <c:pt idx="0">
                  <c:v>4.5999999999999999E-2</c:v>
                </c:pt>
                <c:pt idx="1">
                  <c:v>4.5999999999999999E-2</c:v>
                </c:pt>
                <c:pt idx="2">
                  <c:v>4.5999999999999999E-2</c:v>
                </c:pt>
                <c:pt idx="3">
                  <c:v>4.5999999999999999E-2</c:v>
                </c:pt>
                <c:pt idx="4">
                  <c:v>4.5999999999999999E-2</c:v>
                </c:pt>
                <c:pt idx="5">
                  <c:v>4.5999999999999999E-2</c:v>
                </c:pt>
                <c:pt idx="6">
                  <c:v>4.5999999999999999E-2</c:v>
                </c:pt>
                <c:pt idx="7">
                  <c:v>4.5999999999999999E-2</c:v>
                </c:pt>
                <c:pt idx="8">
                  <c:v>4.5999999999999999E-2</c:v>
                </c:pt>
                <c:pt idx="9">
                  <c:v>4.5999999999999999E-2</c:v>
                </c:pt>
                <c:pt idx="10">
                  <c:v>4.5999999999999999E-2</c:v>
                </c:pt>
                <c:pt idx="11">
                  <c:v>4.5999999999999999E-2</c:v>
                </c:pt>
                <c:pt idx="12">
                  <c:v>4.5999999999999999E-2</c:v>
                </c:pt>
              </c:numCache>
            </c:numRef>
          </c:val>
          <c:smooth val="0"/>
          <c:extLst>
            <c:ext xmlns:c16="http://schemas.microsoft.com/office/drawing/2014/chart" uri="{C3380CC4-5D6E-409C-BE32-E72D297353CC}">
              <c16:uniqueId val="{00000003-E50E-49BD-AA30-3CCF6DE82A0B}"/>
            </c:ext>
          </c:extLst>
        </c:ser>
        <c:dLbls>
          <c:showLegendKey val="0"/>
          <c:showVal val="0"/>
          <c:showCatName val="0"/>
          <c:showSerName val="0"/>
          <c:showPercent val="0"/>
          <c:showBubbleSize val="0"/>
        </c:dLbls>
        <c:smooth val="0"/>
        <c:axId val="744213792"/>
        <c:axId val="744215712"/>
      </c:lineChart>
      <c:dateAx>
        <c:axId val="7442137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215712"/>
        <c:crosses val="autoZero"/>
        <c:auto val="1"/>
        <c:lblOffset val="100"/>
        <c:baseTimeUnit val="months"/>
      </c:dateAx>
      <c:valAx>
        <c:axId val="7442157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213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58314-5851-41C5-B186-5D7B4252B8E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65F9DF-59BE-4E93-BD34-2C896DF5A275}">
      <dgm:prSet/>
      <dgm:spPr/>
      <dgm:t>
        <a:bodyPr/>
        <a:lstStyle/>
        <a:p>
          <a:r>
            <a:rPr lang="en-GB"/>
            <a:t>Promotion pipelines delivering sufficient leaders</a:t>
          </a:r>
          <a:endParaRPr lang="en-US"/>
        </a:p>
      </dgm:t>
    </dgm:pt>
    <dgm:pt modelId="{6F1A8753-BE3D-40D2-B363-537B3E571DF0}" type="parTrans" cxnId="{830ACF25-42D7-4DAC-9DAE-25C421201A8D}">
      <dgm:prSet/>
      <dgm:spPr/>
      <dgm:t>
        <a:bodyPr/>
        <a:lstStyle/>
        <a:p>
          <a:endParaRPr lang="en-US"/>
        </a:p>
      </dgm:t>
    </dgm:pt>
    <dgm:pt modelId="{4A133512-1031-4823-9F8A-76D8D5F5615A}" type="sibTrans" cxnId="{830ACF25-42D7-4DAC-9DAE-25C421201A8D}">
      <dgm:prSet/>
      <dgm:spPr/>
      <dgm:t>
        <a:bodyPr/>
        <a:lstStyle/>
        <a:p>
          <a:endParaRPr lang="en-US"/>
        </a:p>
      </dgm:t>
    </dgm:pt>
    <dgm:pt modelId="{2BC8BA65-BC41-493B-8FAA-A88E6BD6FDB1}">
      <dgm:prSet/>
      <dgm:spPr/>
      <dgm:t>
        <a:bodyPr/>
        <a:lstStyle/>
        <a:p>
          <a:r>
            <a:rPr lang="en-GB" dirty="0"/>
            <a:t>National Police Leadership Programme ‑ aligned leadership training embedded</a:t>
          </a:r>
          <a:endParaRPr lang="en-US" dirty="0"/>
        </a:p>
      </dgm:t>
    </dgm:pt>
    <dgm:pt modelId="{445067AF-1C45-41F0-966D-9BD6CD78AA94}" type="parTrans" cxnId="{659B919B-619C-45E7-9810-F6BD3C19878A}">
      <dgm:prSet/>
      <dgm:spPr/>
      <dgm:t>
        <a:bodyPr/>
        <a:lstStyle/>
        <a:p>
          <a:endParaRPr lang="en-US"/>
        </a:p>
      </dgm:t>
    </dgm:pt>
    <dgm:pt modelId="{6510B047-75B7-46D5-A1D5-08963051F582}" type="sibTrans" cxnId="{659B919B-619C-45E7-9810-F6BD3C19878A}">
      <dgm:prSet/>
      <dgm:spPr/>
      <dgm:t>
        <a:bodyPr/>
        <a:lstStyle/>
        <a:p>
          <a:endParaRPr lang="en-US"/>
        </a:p>
      </dgm:t>
    </dgm:pt>
    <dgm:pt modelId="{D17AE9C7-D00B-43A1-9350-EF3C56134DBE}">
      <dgm:prSet/>
      <dgm:spPr/>
      <dgm:t>
        <a:bodyPr/>
        <a:lstStyle/>
        <a:p>
          <a:r>
            <a:rPr lang="en-GB" dirty="0"/>
            <a:t>Performance &amp; Talent Conversations at </a:t>
          </a:r>
          <a:r>
            <a:rPr lang="en-GB" b="1" dirty="0"/>
            <a:t>96%</a:t>
          </a:r>
          <a:r>
            <a:rPr lang="en-GB" dirty="0"/>
            <a:t> completion</a:t>
          </a:r>
          <a:endParaRPr lang="en-US" dirty="0"/>
        </a:p>
      </dgm:t>
    </dgm:pt>
    <dgm:pt modelId="{25C64E37-30B4-4666-AD02-E724001DC710}" type="parTrans" cxnId="{D3C0C5E9-B0EB-4A66-B130-15EB9F29C441}">
      <dgm:prSet/>
      <dgm:spPr/>
      <dgm:t>
        <a:bodyPr/>
        <a:lstStyle/>
        <a:p>
          <a:endParaRPr lang="en-US"/>
        </a:p>
      </dgm:t>
    </dgm:pt>
    <dgm:pt modelId="{37B6A47A-7C10-432F-BD01-177600976D81}" type="sibTrans" cxnId="{D3C0C5E9-B0EB-4A66-B130-15EB9F29C441}">
      <dgm:prSet/>
      <dgm:spPr/>
      <dgm:t>
        <a:bodyPr/>
        <a:lstStyle/>
        <a:p>
          <a:endParaRPr lang="en-US"/>
        </a:p>
      </dgm:t>
    </dgm:pt>
    <dgm:pt modelId="{9D24D28D-5BFD-4020-91B6-F2C72D0AA30F}">
      <dgm:prSet/>
      <dgm:spPr/>
      <dgm:t>
        <a:bodyPr/>
        <a:lstStyle/>
        <a:p>
          <a:r>
            <a:rPr lang="en-GB" dirty="0"/>
            <a:t>Leadership and standards are being actively managed</a:t>
          </a:r>
          <a:endParaRPr lang="en-US" dirty="0"/>
        </a:p>
      </dgm:t>
    </dgm:pt>
    <dgm:pt modelId="{2D11604E-3D5A-4041-B849-B040762EE951}" type="parTrans" cxnId="{E416A99E-9284-4EC9-BAF4-0C46E6477155}">
      <dgm:prSet/>
      <dgm:spPr/>
      <dgm:t>
        <a:bodyPr/>
        <a:lstStyle/>
        <a:p>
          <a:endParaRPr lang="en-US"/>
        </a:p>
      </dgm:t>
    </dgm:pt>
    <dgm:pt modelId="{1D0E774D-3739-416D-BB1D-3077DFEB4246}" type="sibTrans" cxnId="{E416A99E-9284-4EC9-BAF4-0C46E6477155}">
      <dgm:prSet/>
      <dgm:spPr/>
      <dgm:t>
        <a:bodyPr/>
        <a:lstStyle/>
        <a:p>
          <a:endParaRPr lang="en-US"/>
        </a:p>
      </dgm:t>
    </dgm:pt>
    <dgm:pt modelId="{DFF42702-AFAD-4A6E-95EF-4433D9C00C6D}" type="pres">
      <dgm:prSet presAssocID="{7DA58314-5851-41C5-B186-5D7B4252B8E1}" presName="root" presStyleCnt="0">
        <dgm:presLayoutVars>
          <dgm:dir/>
          <dgm:resizeHandles val="exact"/>
        </dgm:presLayoutVars>
      </dgm:prSet>
      <dgm:spPr/>
    </dgm:pt>
    <dgm:pt modelId="{8867C939-3107-4B05-99D9-06AFDA33CF6E}" type="pres">
      <dgm:prSet presAssocID="{2565F9DF-59BE-4E93-BD34-2C896DF5A275}" presName="compNode" presStyleCnt="0"/>
      <dgm:spPr/>
    </dgm:pt>
    <dgm:pt modelId="{A2100BD1-AC9C-4E80-804C-E3E82C9C9771}" type="pres">
      <dgm:prSet presAssocID="{2565F9DF-59BE-4E93-BD34-2C896DF5A275}" presName="bgRect" presStyleLbl="bgShp" presStyleIdx="0" presStyleCnt="4"/>
      <dgm:spPr/>
    </dgm:pt>
    <dgm:pt modelId="{7F38EEE2-7AA4-4AF2-92C2-55F6FFEB885E}" type="pres">
      <dgm:prSet presAssocID="{2565F9DF-59BE-4E93-BD34-2C896DF5A275}"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sers"/>
        </a:ext>
      </dgm:extLst>
    </dgm:pt>
    <dgm:pt modelId="{AE028AFB-6B1D-4E0A-ACAA-8BB258E75FD7}" type="pres">
      <dgm:prSet presAssocID="{2565F9DF-59BE-4E93-BD34-2C896DF5A275}" presName="spaceRect" presStyleCnt="0"/>
      <dgm:spPr/>
    </dgm:pt>
    <dgm:pt modelId="{B0134194-E0D3-4F8B-88E8-575E493E462B}" type="pres">
      <dgm:prSet presAssocID="{2565F9DF-59BE-4E93-BD34-2C896DF5A275}" presName="parTx" presStyleLbl="revTx" presStyleIdx="0" presStyleCnt="4">
        <dgm:presLayoutVars>
          <dgm:chMax val="0"/>
          <dgm:chPref val="0"/>
        </dgm:presLayoutVars>
      </dgm:prSet>
      <dgm:spPr/>
    </dgm:pt>
    <dgm:pt modelId="{B7F586B0-A9FC-48EE-860E-1E838AC0AED6}" type="pres">
      <dgm:prSet presAssocID="{4A133512-1031-4823-9F8A-76D8D5F5615A}" presName="sibTrans" presStyleCnt="0"/>
      <dgm:spPr/>
    </dgm:pt>
    <dgm:pt modelId="{DFB7A13F-2428-4DCC-84F0-A14AD7D1DCB1}" type="pres">
      <dgm:prSet presAssocID="{2BC8BA65-BC41-493B-8FAA-A88E6BD6FDB1}" presName="compNode" presStyleCnt="0"/>
      <dgm:spPr/>
    </dgm:pt>
    <dgm:pt modelId="{A735AEE5-D4C3-41C9-BD4C-499D609596E3}" type="pres">
      <dgm:prSet presAssocID="{2BC8BA65-BC41-493B-8FAA-A88E6BD6FDB1}" presName="bgRect" presStyleLbl="bgShp" presStyleIdx="1" presStyleCnt="4"/>
      <dgm:spPr/>
    </dgm:pt>
    <dgm:pt modelId="{D6FE7259-3D28-49FA-A0E3-7B9D0E2477D7}" type="pres">
      <dgm:prSet presAssocID="{2BC8BA65-BC41-493B-8FAA-A88E6BD6FDB1}"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1E2A8EF8-73D6-4986-A2E9-8D6420909FA2}" type="pres">
      <dgm:prSet presAssocID="{2BC8BA65-BC41-493B-8FAA-A88E6BD6FDB1}" presName="spaceRect" presStyleCnt="0"/>
      <dgm:spPr/>
    </dgm:pt>
    <dgm:pt modelId="{811DD257-7B56-456A-A395-7806D1290E1D}" type="pres">
      <dgm:prSet presAssocID="{2BC8BA65-BC41-493B-8FAA-A88E6BD6FDB1}" presName="parTx" presStyleLbl="revTx" presStyleIdx="1" presStyleCnt="4">
        <dgm:presLayoutVars>
          <dgm:chMax val="0"/>
          <dgm:chPref val="0"/>
        </dgm:presLayoutVars>
      </dgm:prSet>
      <dgm:spPr/>
    </dgm:pt>
    <dgm:pt modelId="{4FB26147-E98A-41A8-9079-67A0FF2F54FC}" type="pres">
      <dgm:prSet presAssocID="{6510B047-75B7-46D5-A1D5-08963051F582}" presName="sibTrans" presStyleCnt="0"/>
      <dgm:spPr/>
    </dgm:pt>
    <dgm:pt modelId="{9AC4E284-8DE6-42B7-89F2-E541C6503B81}" type="pres">
      <dgm:prSet presAssocID="{D17AE9C7-D00B-43A1-9350-EF3C56134DBE}" presName="compNode" presStyleCnt="0"/>
      <dgm:spPr/>
    </dgm:pt>
    <dgm:pt modelId="{0D7CC9E8-0658-4EBE-ABC1-255036EF85A5}" type="pres">
      <dgm:prSet presAssocID="{D17AE9C7-D00B-43A1-9350-EF3C56134DBE}" presName="bgRect" presStyleLbl="bgShp" presStyleIdx="2" presStyleCnt="4"/>
      <dgm:spPr/>
    </dgm:pt>
    <dgm:pt modelId="{36E7834F-7CF6-4DBD-ADAC-23DB2C418B38}" type="pres">
      <dgm:prSet presAssocID="{D17AE9C7-D00B-43A1-9350-EF3C56134DBE}"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ard Room"/>
        </a:ext>
      </dgm:extLst>
    </dgm:pt>
    <dgm:pt modelId="{97F43649-7C57-486B-9813-75815593A941}" type="pres">
      <dgm:prSet presAssocID="{D17AE9C7-D00B-43A1-9350-EF3C56134DBE}" presName="spaceRect" presStyleCnt="0"/>
      <dgm:spPr/>
    </dgm:pt>
    <dgm:pt modelId="{358DCB90-DFD2-4685-B9A1-EA701AD26AD2}" type="pres">
      <dgm:prSet presAssocID="{D17AE9C7-D00B-43A1-9350-EF3C56134DBE}" presName="parTx" presStyleLbl="revTx" presStyleIdx="2" presStyleCnt="4">
        <dgm:presLayoutVars>
          <dgm:chMax val="0"/>
          <dgm:chPref val="0"/>
        </dgm:presLayoutVars>
      </dgm:prSet>
      <dgm:spPr/>
    </dgm:pt>
    <dgm:pt modelId="{71362BEC-D5A8-4B51-8129-50169905D3BA}" type="pres">
      <dgm:prSet presAssocID="{37B6A47A-7C10-432F-BD01-177600976D81}" presName="sibTrans" presStyleCnt="0"/>
      <dgm:spPr/>
    </dgm:pt>
    <dgm:pt modelId="{1CA283C4-93D7-4671-BB1E-90DFB776BE1F}" type="pres">
      <dgm:prSet presAssocID="{9D24D28D-5BFD-4020-91B6-F2C72D0AA30F}" presName="compNode" presStyleCnt="0"/>
      <dgm:spPr/>
    </dgm:pt>
    <dgm:pt modelId="{2BCAC933-4B05-4651-8D6B-49FA524DF039}" type="pres">
      <dgm:prSet presAssocID="{9D24D28D-5BFD-4020-91B6-F2C72D0AA30F}" presName="bgRect" presStyleLbl="bgShp" presStyleIdx="3" presStyleCnt="4"/>
      <dgm:spPr/>
    </dgm:pt>
    <dgm:pt modelId="{332F6F60-D3CF-4101-BD2B-B20A750CA37E}" type="pres">
      <dgm:prSet presAssocID="{9D24D28D-5BFD-4020-91B6-F2C72D0AA30F}"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FA3ACEF8-22FC-49EA-AF00-099E0B85161A}" type="pres">
      <dgm:prSet presAssocID="{9D24D28D-5BFD-4020-91B6-F2C72D0AA30F}" presName="spaceRect" presStyleCnt="0"/>
      <dgm:spPr/>
    </dgm:pt>
    <dgm:pt modelId="{45219EEE-5CDD-4D40-A575-2FCE10CF6308}" type="pres">
      <dgm:prSet presAssocID="{9D24D28D-5BFD-4020-91B6-F2C72D0AA30F}" presName="parTx" presStyleLbl="revTx" presStyleIdx="3" presStyleCnt="4">
        <dgm:presLayoutVars>
          <dgm:chMax val="0"/>
          <dgm:chPref val="0"/>
        </dgm:presLayoutVars>
      </dgm:prSet>
      <dgm:spPr/>
    </dgm:pt>
  </dgm:ptLst>
  <dgm:cxnLst>
    <dgm:cxn modelId="{830ACF25-42D7-4DAC-9DAE-25C421201A8D}" srcId="{7DA58314-5851-41C5-B186-5D7B4252B8E1}" destId="{2565F9DF-59BE-4E93-BD34-2C896DF5A275}" srcOrd="0" destOrd="0" parTransId="{6F1A8753-BE3D-40D2-B363-537B3E571DF0}" sibTransId="{4A133512-1031-4823-9F8A-76D8D5F5615A}"/>
    <dgm:cxn modelId="{A28AC367-90DB-450A-AD01-D3FE1411DE0E}" type="presOf" srcId="{9D24D28D-5BFD-4020-91B6-F2C72D0AA30F}" destId="{45219EEE-5CDD-4D40-A575-2FCE10CF6308}" srcOrd="0" destOrd="0" presId="urn:microsoft.com/office/officeart/2018/2/layout/IconVerticalSolidList"/>
    <dgm:cxn modelId="{659B919B-619C-45E7-9810-F6BD3C19878A}" srcId="{7DA58314-5851-41C5-B186-5D7B4252B8E1}" destId="{2BC8BA65-BC41-493B-8FAA-A88E6BD6FDB1}" srcOrd="1" destOrd="0" parTransId="{445067AF-1C45-41F0-966D-9BD6CD78AA94}" sibTransId="{6510B047-75B7-46D5-A1D5-08963051F582}"/>
    <dgm:cxn modelId="{E416A99E-9284-4EC9-BAF4-0C46E6477155}" srcId="{7DA58314-5851-41C5-B186-5D7B4252B8E1}" destId="{9D24D28D-5BFD-4020-91B6-F2C72D0AA30F}" srcOrd="3" destOrd="0" parTransId="{2D11604E-3D5A-4041-B849-B040762EE951}" sibTransId="{1D0E774D-3739-416D-BB1D-3077DFEB4246}"/>
    <dgm:cxn modelId="{4E260DDB-D6B4-48EE-8A93-1583C8293716}" type="presOf" srcId="{2565F9DF-59BE-4E93-BD34-2C896DF5A275}" destId="{B0134194-E0D3-4F8B-88E8-575E493E462B}" srcOrd="0" destOrd="0" presId="urn:microsoft.com/office/officeart/2018/2/layout/IconVerticalSolidList"/>
    <dgm:cxn modelId="{2FE635E6-5A74-4C5B-B540-E5584D7D46CA}" type="presOf" srcId="{7DA58314-5851-41C5-B186-5D7B4252B8E1}" destId="{DFF42702-AFAD-4A6E-95EF-4433D9C00C6D}" srcOrd="0" destOrd="0" presId="urn:microsoft.com/office/officeart/2018/2/layout/IconVerticalSolidList"/>
    <dgm:cxn modelId="{D3C0C5E9-B0EB-4A66-B130-15EB9F29C441}" srcId="{7DA58314-5851-41C5-B186-5D7B4252B8E1}" destId="{D17AE9C7-D00B-43A1-9350-EF3C56134DBE}" srcOrd="2" destOrd="0" parTransId="{25C64E37-30B4-4666-AD02-E724001DC710}" sibTransId="{37B6A47A-7C10-432F-BD01-177600976D81}"/>
    <dgm:cxn modelId="{789A05F0-4114-450C-A2FE-330A5FB9CDE7}" type="presOf" srcId="{D17AE9C7-D00B-43A1-9350-EF3C56134DBE}" destId="{358DCB90-DFD2-4685-B9A1-EA701AD26AD2}" srcOrd="0" destOrd="0" presId="urn:microsoft.com/office/officeart/2018/2/layout/IconVerticalSolidList"/>
    <dgm:cxn modelId="{62012AFB-6830-4D33-BAC7-FFEA7A143A86}" type="presOf" srcId="{2BC8BA65-BC41-493B-8FAA-A88E6BD6FDB1}" destId="{811DD257-7B56-456A-A395-7806D1290E1D}" srcOrd="0" destOrd="0" presId="urn:microsoft.com/office/officeart/2018/2/layout/IconVerticalSolidList"/>
    <dgm:cxn modelId="{A8305CAE-FEFD-4F2C-AAB4-5C620E9CA57E}" type="presParOf" srcId="{DFF42702-AFAD-4A6E-95EF-4433D9C00C6D}" destId="{8867C939-3107-4B05-99D9-06AFDA33CF6E}" srcOrd="0" destOrd="0" presId="urn:microsoft.com/office/officeart/2018/2/layout/IconVerticalSolidList"/>
    <dgm:cxn modelId="{8ED224A4-5783-4009-B7ED-6A23EA880B6C}" type="presParOf" srcId="{8867C939-3107-4B05-99D9-06AFDA33CF6E}" destId="{A2100BD1-AC9C-4E80-804C-E3E82C9C9771}" srcOrd="0" destOrd="0" presId="urn:microsoft.com/office/officeart/2018/2/layout/IconVerticalSolidList"/>
    <dgm:cxn modelId="{6466AD64-DA1E-4CFF-A664-14737991FA7F}" type="presParOf" srcId="{8867C939-3107-4B05-99D9-06AFDA33CF6E}" destId="{7F38EEE2-7AA4-4AF2-92C2-55F6FFEB885E}" srcOrd="1" destOrd="0" presId="urn:microsoft.com/office/officeart/2018/2/layout/IconVerticalSolidList"/>
    <dgm:cxn modelId="{588DBE2D-BF8B-47A7-A8CD-32795D299705}" type="presParOf" srcId="{8867C939-3107-4B05-99D9-06AFDA33CF6E}" destId="{AE028AFB-6B1D-4E0A-ACAA-8BB258E75FD7}" srcOrd="2" destOrd="0" presId="urn:microsoft.com/office/officeart/2018/2/layout/IconVerticalSolidList"/>
    <dgm:cxn modelId="{F5EEF4C7-0084-442F-AB94-75F54E4E9F50}" type="presParOf" srcId="{8867C939-3107-4B05-99D9-06AFDA33CF6E}" destId="{B0134194-E0D3-4F8B-88E8-575E493E462B}" srcOrd="3" destOrd="0" presId="urn:microsoft.com/office/officeart/2018/2/layout/IconVerticalSolidList"/>
    <dgm:cxn modelId="{D59A8B55-00D1-42D8-B469-CB02D34F003B}" type="presParOf" srcId="{DFF42702-AFAD-4A6E-95EF-4433D9C00C6D}" destId="{B7F586B0-A9FC-48EE-860E-1E838AC0AED6}" srcOrd="1" destOrd="0" presId="urn:microsoft.com/office/officeart/2018/2/layout/IconVerticalSolidList"/>
    <dgm:cxn modelId="{13057B95-5414-4207-8D25-D753213F8FCE}" type="presParOf" srcId="{DFF42702-AFAD-4A6E-95EF-4433D9C00C6D}" destId="{DFB7A13F-2428-4DCC-84F0-A14AD7D1DCB1}" srcOrd="2" destOrd="0" presId="urn:microsoft.com/office/officeart/2018/2/layout/IconVerticalSolidList"/>
    <dgm:cxn modelId="{CBA95F3B-DF74-4F99-A18E-796D3B00283A}" type="presParOf" srcId="{DFB7A13F-2428-4DCC-84F0-A14AD7D1DCB1}" destId="{A735AEE5-D4C3-41C9-BD4C-499D609596E3}" srcOrd="0" destOrd="0" presId="urn:microsoft.com/office/officeart/2018/2/layout/IconVerticalSolidList"/>
    <dgm:cxn modelId="{BEB09DFD-DFDA-4C59-A7E5-0CD346A6B7F1}" type="presParOf" srcId="{DFB7A13F-2428-4DCC-84F0-A14AD7D1DCB1}" destId="{D6FE7259-3D28-49FA-A0E3-7B9D0E2477D7}" srcOrd="1" destOrd="0" presId="urn:microsoft.com/office/officeart/2018/2/layout/IconVerticalSolidList"/>
    <dgm:cxn modelId="{1266404A-EE49-4EA2-BC97-90B898F419FE}" type="presParOf" srcId="{DFB7A13F-2428-4DCC-84F0-A14AD7D1DCB1}" destId="{1E2A8EF8-73D6-4986-A2E9-8D6420909FA2}" srcOrd="2" destOrd="0" presId="urn:microsoft.com/office/officeart/2018/2/layout/IconVerticalSolidList"/>
    <dgm:cxn modelId="{568D775B-E6BC-43CD-9A33-07A6D1D2A246}" type="presParOf" srcId="{DFB7A13F-2428-4DCC-84F0-A14AD7D1DCB1}" destId="{811DD257-7B56-456A-A395-7806D1290E1D}" srcOrd="3" destOrd="0" presId="urn:microsoft.com/office/officeart/2018/2/layout/IconVerticalSolidList"/>
    <dgm:cxn modelId="{40AE6AD4-7DC0-4CC5-B1C0-6C6C3FEC1B6F}" type="presParOf" srcId="{DFF42702-AFAD-4A6E-95EF-4433D9C00C6D}" destId="{4FB26147-E98A-41A8-9079-67A0FF2F54FC}" srcOrd="3" destOrd="0" presId="urn:microsoft.com/office/officeart/2018/2/layout/IconVerticalSolidList"/>
    <dgm:cxn modelId="{6F3D68C7-8CC1-486C-8442-1EE720EEA377}" type="presParOf" srcId="{DFF42702-AFAD-4A6E-95EF-4433D9C00C6D}" destId="{9AC4E284-8DE6-42B7-89F2-E541C6503B81}" srcOrd="4" destOrd="0" presId="urn:microsoft.com/office/officeart/2018/2/layout/IconVerticalSolidList"/>
    <dgm:cxn modelId="{0F50188D-9E65-4101-854A-20F89A3BD497}" type="presParOf" srcId="{9AC4E284-8DE6-42B7-89F2-E541C6503B81}" destId="{0D7CC9E8-0658-4EBE-ABC1-255036EF85A5}" srcOrd="0" destOrd="0" presId="urn:microsoft.com/office/officeart/2018/2/layout/IconVerticalSolidList"/>
    <dgm:cxn modelId="{71CD9576-F603-496B-92D1-4B2722D9C581}" type="presParOf" srcId="{9AC4E284-8DE6-42B7-89F2-E541C6503B81}" destId="{36E7834F-7CF6-4DBD-ADAC-23DB2C418B38}" srcOrd="1" destOrd="0" presId="urn:microsoft.com/office/officeart/2018/2/layout/IconVerticalSolidList"/>
    <dgm:cxn modelId="{E4530577-F55A-4E24-98FA-9C10FAB06065}" type="presParOf" srcId="{9AC4E284-8DE6-42B7-89F2-E541C6503B81}" destId="{97F43649-7C57-486B-9813-75815593A941}" srcOrd="2" destOrd="0" presId="urn:microsoft.com/office/officeart/2018/2/layout/IconVerticalSolidList"/>
    <dgm:cxn modelId="{F0396F3D-9846-4529-B042-90F20A745920}" type="presParOf" srcId="{9AC4E284-8DE6-42B7-89F2-E541C6503B81}" destId="{358DCB90-DFD2-4685-B9A1-EA701AD26AD2}" srcOrd="3" destOrd="0" presId="urn:microsoft.com/office/officeart/2018/2/layout/IconVerticalSolidList"/>
    <dgm:cxn modelId="{E5C1B545-0D30-4328-BA8F-F216FB983444}" type="presParOf" srcId="{DFF42702-AFAD-4A6E-95EF-4433D9C00C6D}" destId="{71362BEC-D5A8-4B51-8129-50169905D3BA}" srcOrd="5" destOrd="0" presId="urn:microsoft.com/office/officeart/2018/2/layout/IconVerticalSolidList"/>
    <dgm:cxn modelId="{A058CFAC-D753-4543-8600-673F0831AE82}" type="presParOf" srcId="{DFF42702-AFAD-4A6E-95EF-4433D9C00C6D}" destId="{1CA283C4-93D7-4671-BB1E-90DFB776BE1F}" srcOrd="6" destOrd="0" presId="urn:microsoft.com/office/officeart/2018/2/layout/IconVerticalSolidList"/>
    <dgm:cxn modelId="{87198940-AEEB-4948-99E2-70971D0D19A6}" type="presParOf" srcId="{1CA283C4-93D7-4671-BB1E-90DFB776BE1F}" destId="{2BCAC933-4B05-4651-8D6B-49FA524DF039}" srcOrd="0" destOrd="0" presId="urn:microsoft.com/office/officeart/2018/2/layout/IconVerticalSolidList"/>
    <dgm:cxn modelId="{EF480E02-29E5-4D6D-BF2F-1BBC019BD1B8}" type="presParOf" srcId="{1CA283C4-93D7-4671-BB1E-90DFB776BE1F}" destId="{332F6F60-D3CF-4101-BD2B-B20A750CA37E}" srcOrd="1" destOrd="0" presId="urn:microsoft.com/office/officeart/2018/2/layout/IconVerticalSolidList"/>
    <dgm:cxn modelId="{E8841635-DC0E-4C02-9E26-485FE3FEED17}" type="presParOf" srcId="{1CA283C4-93D7-4671-BB1E-90DFB776BE1F}" destId="{FA3ACEF8-22FC-49EA-AF00-099E0B85161A}" srcOrd="2" destOrd="0" presId="urn:microsoft.com/office/officeart/2018/2/layout/IconVerticalSolidList"/>
    <dgm:cxn modelId="{C08D7875-3426-4AEA-AE5A-748201A1BDD1}" type="presParOf" srcId="{1CA283C4-93D7-4671-BB1E-90DFB776BE1F}" destId="{45219EEE-5CDD-4D40-A575-2FCE10CF63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4D2FD-CEC2-40D6-9C9F-C1A16AC04938}"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6C86D830-979D-4DEC-BD28-8FE5FBB06C3A}">
      <dgm:prSet/>
      <dgm:spPr/>
      <dgm:t>
        <a:bodyPr/>
        <a:lstStyle/>
        <a:p>
          <a:r>
            <a:rPr lang="en-GB"/>
            <a:t>Ill‑health retirements within forecast </a:t>
          </a:r>
          <a:endParaRPr lang="en-US"/>
        </a:p>
      </dgm:t>
    </dgm:pt>
    <dgm:pt modelId="{4F15EF75-2318-43D4-9C93-62B9CCED86C4}" type="parTrans" cxnId="{027E833E-82FF-4797-AF9C-4B99857EBB31}">
      <dgm:prSet/>
      <dgm:spPr/>
      <dgm:t>
        <a:bodyPr/>
        <a:lstStyle/>
        <a:p>
          <a:endParaRPr lang="en-US"/>
        </a:p>
      </dgm:t>
    </dgm:pt>
    <dgm:pt modelId="{BCA0C1B9-21DF-4BA1-8D0E-922BBDE6695E}" type="sibTrans" cxnId="{027E833E-82FF-4797-AF9C-4B99857EBB31}">
      <dgm:prSet/>
      <dgm:spPr/>
      <dgm:t>
        <a:bodyPr/>
        <a:lstStyle/>
        <a:p>
          <a:endParaRPr lang="en-US"/>
        </a:p>
      </dgm:t>
    </dgm:pt>
    <dgm:pt modelId="{57EA9AB4-5FE3-48C7-8795-F8DB54138166}">
      <dgm:prSet/>
      <dgm:spPr/>
      <dgm:t>
        <a:bodyPr/>
        <a:lstStyle/>
        <a:p>
          <a:r>
            <a:rPr lang="en-GB"/>
            <a:t>Low levels of live performance / misconduct action</a:t>
          </a:r>
          <a:endParaRPr lang="en-US"/>
        </a:p>
      </dgm:t>
    </dgm:pt>
    <dgm:pt modelId="{EB6EBD39-7355-447F-AAA9-BB88E86684E8}" type="parTrans" cxnId="{CA93DE50-B6DE-4F0A-B880-14AC82980894}">
      <dgm:prSet/>
      <dgm:spPr/>
      <dgm:t>
        <a:bodyPr/>
        <a:lstStyle/>
        <a:p>
          <a:endParaRPr lang="en-US"/>
        </a:p>
      </dgm:t>
    </dgm:pt>
    <dgm:pt modelId="{4C5E5CF7-EF6A-4890-917F-C5B0328A72E2}" type="sibTrans" cxnId="{CA93DE50-B6DE-4F0A-B880-14AC82980894}">
      <dgm:prSet/>
      <dgm:spPr/>
      <dgm:t>
        <a:bodyPr/>
        <a:lstStyle/>
        <a:p>
          <a:endParaRPr lang="en-US"/>
        </a:p>
      </dgm:t>
    </dgm:pt>
    <dgm:pt modelId="{DABEF849-F342-4989-9D92-3199C35B9EC6}">
      <dgm:prSet/>
      <dgm:spPr/>
      <dgm:t>
        <a:bodyPr/>
        <a:lstStyle/>
        <a:p>
          <a:r>
            <a:rPr lang="en-GB"/>
            <a:t>Grievances stable and proportionate</a:t>
          </a:r>
          <a:endParaRPr lang="en-US"/>
        </a:p>
      </dgm:t>
    </dgm:pt>
    <dgm:pt modelId="{F90FA3AB-82A4-4A5A-82FE-24A7E02BDDBB}" type="parTrans" cxnId="{8E791808-5F78-45FE-86C4-BC1A89204B3C}">
      <dgm:prSet/>
      <dgm:spPr/>
      <dgm:t>
        <a:bodyPr/>
        <a:lstStyle/>
        <a:p>
          <a:endParaRPr lang="en-US"/>
        </a:p>
      </dgm:t>
    </dgm:pt>
    <dgm:pt modelId="{09FC2C58-72CC-4274-A969-DD2E8B61650E}" type="sibTrans" cxnId="{8E791808-5F78-45FE-86C4-BC1A89204B3C}">
      <dgm:prSet/>
      <dgm:spPr/>
      <dgm:t>
        <a:bodyPr/>
        <a:lstStyle/>
        <a:p>
          <a:endParaRPr lang="en-US"/>
        </a:p>
      </dgm:t>
    </dgm:pt>
    <dgm:pt modelId="{CFD231AB-AEAB-4DC1-9B9D-96721510585D}" type="pres">
      <dgm:prSet presAssocID="{2344D2FD-CEC2-40D6-9C9F-C1A16AC04938}" presName="hierChild1" presStyleCnt="0">
        <dgm:presLayoutVars>
          <dgm:chPref val="1"/>
          <dgm:dir/>
          <dgm:animOne val="branch"/>
          <dgm:animLvl val="lvl"/>
          <dgm:resizeHandles/>
        </dgm:presLayoutVars>
      </dgm:prSet>
      <dgm:spPr/>
    </dgm:pt>
    <dgm:pt modelId="{DEFE2937-EBD2-426A-B0F8-02D7B25D7533}" type="pres">
      <dgm:prSet presAssocID="{6C86D830-979D-4DEC-BD28-8FE5FBB06C3A}" presName="hierRoot1" presStyleCnt="0"/>
      <dgm:spPr/>
    </dgm:pt>
    <dgm:pt modelId="{83ABD0E6-33FF-4682-9ABF-56C61CFEDC65}" type="pres">
      <dgm:prSet presAssocID="{6C86D830-979D-4DEC-BD28-8FE5FBB06C3A}" presName="composite" presStyleCnt="0"/>
      <dgm:spPr/>
    </dgm:pt>
    <dgm:pt modelId="{30B303C1-F305-446F-96A7-34D2D6DA676D}" type="pres">
      <dgm:prSet presAssocID="{6C86D830-979D-4DEC-BD28-8FE5FBB06C3A}" presName="background" presStyleLbl="node0" presStyleIdx="0" presStyleCnt="3"/>
      <dgm:spPr/>
    </dgm:pt>
    <dgm:pt modelId="{535C3D1B-580A-4F64-ABD5-88DC416DB841}" type="pres">
      <dgm:prSet presAssocID="{6C86D830-979D-4DEC-BD28-8FE5FBB06C3A}" presName="text" presStyleLbl="fgAcc0" presStyleIdx="0" presStyleCnt="3">
        <dgm:presLayoutVars>
          <dgm:chPref val="3"/>
        </dgm:presLayoutVars>
      </dgm:prSet>
      <dgm:spPr/>
    </dgm:pt>
    <dgm:pt modelId="{4F0600BA-E672-4E0C-BE79-CF2871ABE0B7}" type="pres">
      <dgm:prSet presAssocID="{6C86D830-979D-4DEC-BD28-8FE5FBB06C3A}" presName="hierChild2" presStyleCnt="0"/>
      <dgm:spPr/>
    </dgm:pt>
    <dgm:pt modelId="{BD6E8488-3F42-4BF7-8D7A-CE84312AD4EC}" type="pres">
      <dgm:prSet presAssocID="{57EA9AB4-5FE3-48C7-8795-F8DB54138166}" presName="hierRoot1" presStyleCnt="0"/>
      <dgm:spPr/>
    </dgm:pt>
    <dgm:pt modelId="{3BD5FCDB-B183-45FC-9F04-7401006EF3BC}" type="pres">
      <dgm:prSet presAssocID="{57EA9AB4-5FE3-48C7-8795-F8DB54138166}" presName="composite" presStyleCnt="0"/>
      <dgm:spPr/>
    </dgm:pt>
    <dgm:pt modelId="{1EB9E9B1-F9E2-4973-BEAA-D4F1D23E3BD9}" type="pres">
      <dgm:prSet presAssocID="{57EA9AB4-5FE3-48C7-8795-F8DB54138166}" presName="background" presStyleLbl="node0" presStyleIdx="1" presStyleCnt="3"/>
      <dgm:spPr/>
    </dgm:pt>
    <dgm:pt modelId="{1E102DC2-B010-4E08-9C80-C8E068BAE85A}" type="pres">
      <dgm:prSet presAssocID="{57EA9AB4-5FE3-48C7-8795-F8DB54138166}" presName="text" presStyleLbl="fgAcc0" presStyleIdx="1" presStyleCnt="3">
        <dgm:presLayoutVars>
          <dgm:chPref val="3"/>
        </dgm:presLayoutVars>
      </dgm:prSet>
      <dgm:spPr/>
    </dgm:pt>
    <dgm:pt modelId="{1A445A07-6644-4A26-8B58-644FC1C766D2}" type="pres">
      <dgm:prSet presAssocID="{57EA9AB4-5FE3-48C7-8795-F8DB54138166}" presName="hierChild2" presStyleCnt="0"/>
      <dgm:spPr/>
    </dgm:pt>
    <dgm:pt modelId="{D36F9861-2E38-45F1-8BFC-D9EAB4A20566}" type="pres">
      <dgm:prSet presAssocID="{DABEF849-F342-4989-9D92-3199C35B9EC6}" presName="hierRoot1" presStyleCnt="0"/>
      <dgm:spPr/>
    </dgm:pt>
    <dgm:pt modelId="{09E5E842-6BC9-493C-826F-606F4607F121}" type="pres">
      <dgm:prSet presAssocID="{DABEF849-F342-4989-9D92-3199C35B9EC6}" presName="composite" presStyleCnt="0"/>
      <dgm:spPr/>
    </dgm:pt>
    <dgm:pt modelId="{F88E36A5-1ED9-4CEE-9F87-20574A8A9A22}" type="pres">
      <dgm:prSet presAssocID="{DABEF849-F342-4989-9D92-3199C35B9EC6}" presName="background" presStyleLbl="node0" presStyleIdx="2" presStyleCnt="3"/>
      <dgm:spPr/>
    </dgm:pt>
    <dgm:pt modelId="{CA46590E-3E51-471E-8221-7A427306536F}" type="pres">
      <dgm:prSet presAssocID="{DABEF849-F342-4989-9D92-3199C35B9EC6}" presName="text" presStyleLbl="fgAcc0" presStyleIdx="2" presStyleCnt="3">
        <dgm:presLayoutVars>
          <dgm:chPref val="3"/>
        </dgm:presLayoutVars>
      </dgm:prSet>
      <dgm:spPr/>
    </dgm:pt>
    <dgm:pt modelId="{442477FF-B247-4C56-9ACE-E3EA10390F3C}" type="pres">
      <dgm:prSet presAssocID="{DABEF849-F342-4989-9D92-3199C35B9EC6}" presName="hierChild2" presStyleCnt="0"/>
      <dgm:spPr/>
    </dgm:pt>
  </dgm:ptLst>
  <dgm:cxnLst>
    <dgm:cxn modelId="{8E791808-5F78-45FE-86C4-BC1A89204B3C}" srcId="{2344D2FD-CEC2-40D6-9C9F-C1A16AC04938}" destId="{DABEF849-F342-4989-9D92-3199C35B9EC6}" srcOrd="2" destOrd="0" parTransId="{F90FA3AB-82A4-4A5A-82FE-24A7E02BDDBB}" sibTransId="{09FC2C58-72CC-4274-A969-DD2E8B61650E}"/>
    <dgm:cxn modelId="{027E833E-82FF-4797-AF9C-4B99857EBB31}" srcId="{2344D2FD-CEC2-40D6-9C9F-C1A16AC04938}" destId="{6C86D830-979D-4DEC-BD28-8FE5FBB06C3A}" srcOrd="0" destOrd="0" parTransId="{4F15EF75-2318-43D4-9C93-62B9CCED86C4}" sibTransId="{BCA0C1B9-21DF-4BA1-8D0E-922BBDE6695E}"/>
    <dgm:cxn modelId="{7AC2AB3F-104A-4155-A422-5CB0E3E48AFE}" type="presOf" srcId="{6C86D830-979D-4DEC-BD28-8FE5FBB06C3A}" destId="{535C3D1B-580A-4F64-ABD5-88DC416DB841}" srcOrd="0" destOrd="0" presId="urn:microsoft.com/office/officeart/2005/8/layout/hierarchy1"/>
    <dgm:cxn modelId="{467A2960-97B8-4006-8BFD-4CDDD78A660A}" type="presOf" srcId="{DABEF849-F342-4989-9D92-3199C35B9EC6}" destId="{CA46590E-3E51-471E-8221-7A427306536F}" srcOrd="0" destOrd="0" presId="urn:microsoft.com/office/officeart/2005/8/layout/hierarchy1"/>
    <dgm:cxn modelId="{CA93DE50-B6DE-4F0A-B880-14AC82980894}" srcId="{2344D2FD-CEC2-40D6-9C9F-C1A16AC04938}" destId="{57EA9AB4-5FE3-48C7-8795-F8DB54138166}" srcOrd="1" destOrd="0" parTransId="{EB6EBD39-7355-447F-AAA9-BB88E86684E8}" sibTransId="{4C5E5CF7-EF6A-4890-917F-C5B0328A72E2}"/>
    <dgm:cxn modelId="{47A10B7B-DC3F-4318-8576-50C22FB90B4B}" type="presOf" srcId="{57EA9AB4-5FE3-48C7-8795-F8DB54138166}" destId="{1E102DC2-B010-4E08-9C80-C8E068BAE85A}" srcOrd="0" destOrd="0" presId="urn:microsoft.com/office/officeart/2005/8/layout/hierarchy1"/>
    <dgm:cxn modelId="{9700048E-23D9-405C-8A5F-5B2020F64E9A}" type="presOf" srcId="{2344D2FD-CEC2-40D6-9C9F-C1A16AC04938}" destId="{CFD231AB-AEAB-4DC1-9B9D-96721510585D}" srcOrd="0" destOrd="0" presId="urn:microsoft.com/office/officeart/2005/8/layout/hierarchy1"/>
    <dgm:cxn modelId="{A3CF056F-3589-4D54-A84B-FEB9AFBA28C6}" type="presParOf" srcId="{CFD231AB-AEAB-4DC1-9B9D-96721510585D}" destId="{DEFE2937-EBD2-426A-B0F8-02D7B25D7533}" srcOrd="0" destOrd="0" presId="urn:microsoft.com/office/officeart/2005/8/layout/hierarchy1"/>
    <dgm:cxn modelId="{EEF9B9EB-95CB-475F-BAB5-8B1C9D500A56}" type="presParOf" srcId="{DEFE2937-EBD2-426A-B0F8-02D7B25D7533}" destId="{83ABD0E6-33FF-4682-9ABF-56C61CFEDC65}" srcOrd="0" destOrd="0" presId="urn:microsoft.com/office/officeart/2005/8/layout/hierarchy1"/>
    <dgm:cxn modelId="{FBFA1280-142B-4EB5-9AE2-5DB713084480}" type="presParOf" srcId="{83ABD0E6-33FF-4682-9ABF-56C61CFEDC65}" destId="{30B303C1-F305-446F-96A7-34D2D6DA676D}" srcOrd="0" destOrd="0" presId="urn:microsoft.com/office/officeart/2005/8/layout/hierarchy1"/>
    <dgm:cxn modelId="{7D199420-78A4-4A87-A0D9-084C713B317E}" type="presParOf" srcId="{83ABD0E6-33FF-4682-9ABF-56C61CFEDC65}" destId="{535C3D1B-580A-4F64-ABD5-88DC416DB841}" srcOrd="1" destOrd="0" presId="urn:microsoft.com/office/officeart/2005/8/layout/hierarchy1"/>
    <dgm:cxn modelId="{2CB6209A-FC2D-4672-A422-1ECE82F301A6}" type="presParOf" srcId="{DEFE2937-EBD2-426A-B0F8-02D7B25D7533}" destId="{4F0600BA-E672-4E0C-BE79-CF2871ABE0B7}" srcOrd="1" destOrd="0" presId="urn:microsoft.com/office/officeart/2005/8/layout/hierarchy1"/>
    <dgm:cxn modelId="{BC64430E-114F-49E4-B080-DA573F9DC84D}" type="presParOf" srcId="{CFD231AB-AEAB-4DC1-9B9D-96721510585D}" destId="{BD6E8488-3F42-4BF7-8D7A-CE84312AD4EC}" srcOrd="1" destOrd="0" presId="urn:microsoft.com/office/officeart/2005/8/layout/hierarchy1"/>
    <dgm:cxn modelId="{01F92EC7-3129-4693-B0FB-D576677B2862}" type="presParOf" srcId="{BD6E8488-3F42-4BF7-8D7A-CE84312AD4EC}" destId="{3BD5FCDB-B183-45FC-9F04-7401006EF3BC}" srcOrd="0" destOrd="0" presId="urn:microsoft.com/office/officeart/2005/8/layout/hierarchy1"/>
    <dgm:cxn modelId="{539226F4-1018-482D-8BC0-05CB65499A71}" type="presParOf" srcId="{3BD5FCDB-B183-45FC-9F04-7401006EF3BC}" destId="{1EB9E9B1-F9E2-4973-BEAA-D4F1D23E3BD9}" srcOrd="0" destOrd="0" presId="urn:microsoft.com/office/officeart/2005/8/layout/hierarchy1"/>
    <dgm:cxn modelId="{8EE527A9-914A-4922-98AD-2D12A1493BDF}" type="presParOf" srcId="{3BD5FCDB-B183-45FC-9F04-7401006EF3BC}" destId="{1E102DC2-B010-4E08-9C80-C8E068BAE85A}" srcOrd="1" destOrd="0" presId="urn:microsoft.com/office/officeart/2005/8/layout/hierarchy1"/>
    <dgm:cxn modelId="{27BE31A8-2BB5-4086-A5FF-1E6EB70F73DB}" type="presParOf" srcId="{BD6E8488-3F42-4BF7-8D7A-CE84312AD4EC}" destId="{1A445A07-6644-4A26-8B58-644FC1C766D2}" srcOrd="1" destOrd="0" presId="urn:microsoft.com/office/officeart/2005/8/layout/hierarchy1"/>
    <dgm:cxn modelId="{9F7BCD4A-97EE-4B43-8BB1-1FA19EDA0922}" type="presParOf" srcId="{CFD231AB-AEAB-4DC1-9B9D-96721510585D}" destId="{D36F9861-2E38-45F1-8BFC-D9EAB4A20566}" srcOrd="2" destOrd="0" presId="urn:microsoft.com/office/officeart/2005/8/layout/hierarchy1"/>
    <dgm:cxn modelId="{327B9101-759F-46A7-B638-E89ECC716C38}" type="presParOf" srcId="{D36F9861-2E38-45F1-8BFC-D9EAB4A20566}" destId="{09E5E842-6BC9-493C-826F-606F4607F121}" srcOrd="0" destOrd="0" presId="urn:microsoft.com/office/officeart/2005/8/layout/hierarchy1"/>
    <dgm:cxn modelId="{82B28721-83DA-45E3-8466-98C2E6893487}" type="presParOf" srcId="{09E5E842-6BC9-493C-826F-606F4607F121}" destId="{F88E36A5-1ED9-4CEE-9F87-20574A8A9A22}" srcOrd="0" destOrd="0" presId="urn:microsoft.com/office/officeart/2005/8/layout/hierarchy1"/>
    <dgm:cxn modelId="{713C44E4-361F-4C48-AD04-E9AEDF8AA31C}" type="presParOf" srcId="{09E5E842-6BC9-493C-826F-606F4607F121}" destId="{CA46590E-3E51-471E-8221-7A427306536F}" srcOrd="1" destOrd="0" presId="urn:microsoft.com/office/officeart/2005/8/layout/hierarchy1"/>
    <dgm:cxn modelId="{49C81C4F-DCA2-40AC-BD59-6938D255D914}" type="presParOf" srcId="{D36F9861-2E38-45F1-8BFC-D9EAB4A20566}" destId="{442477FF-B247-4C56-9ACE-E3EA10390F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DCA9B-3F9F-40CC-B760-43D42EF93A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7F3A644-BB6A-49EB-846F-6F5D3D4F1F58}">
      <dgm:prSet/>
      <dgm:spPr/>
      <dgm:t>
        <a:bodyPr/>
        <a:lstStyle/>
        <a:p>
          <a:pPr>
            <a:lnSpc>
              <a:spcPct val="100000"/>
            </a:lnSpc>
          </a:pPr>
          <a:r>
            <a:rPr lang="en-GB"/>
            <a:t>Workforce risks are </a:t>
          </a:r>
          <a:r>
            <a:rPr lang="en-GB" b="1"/>
            <a:t>known, controlled and governed</a:t>
          </a:r>
          <a:endParaRPr lang="en-US"/>
        </a:p>
      </dgm:t>
    </dgm:pt>
    <dgm:pt modelId="{F09D3D66-311B-4947-BA70-C87A56CE60A9}" type="parTrans" cxnId="{05305CD9-7DE3-43EB-81B2-BD7D55B9C0AC}">
      <dgm:prSet/>
      <dgm:spPr/>
      <dgm:t>
        <a:bodyPr/>
        <a:lstStyle/>
        <a:p>
          <a:endParaRPr lang="en-US"/>
        </a:p>
      </dgm:t>
    </dgm:pt>
    <dgm:pt modelId="{7544129A-D364-46BC-86C8-F0C450B2C258}" type="sibTrans" cxnId="{05305CD9-7DE3-43EB-81B2-BD7D55B9C0AC}">
      <dgm:prSet/>
      <dgm:spPr/>
      <dgm:t>
        <a:bodyPr/>
        <a:lstStyle/>
        <a:p>
          <a:endParaRPr lang="en-US"/>
        </a:p>
      </dgm:t>
    </dgm:pt>
    <dgm:pt modelId="{24B5501F-50FC-4620-86C4-67CD28C52021}">
      <dgm:prSet/>
      <dgm:spPr/>
      <dgm:t>
        <a:bodyPr/>
        <a:lstStyle/>
        <a:p>
          <a:pPr>
            <a:lnSpc>
              <a:spcPct val="100000"/>
            </a:lnSpc>
          </a:pPr>
          <a:r>
            <a:rPr lang="en-GB"/>
            <a:t>No immediate risks threaten operational delivery</a:t>
          </a:r>
          <a:endParaRPr lang="en-US"/>
        </a:p>
      </dgm:t>
    </dgm:pt>
    <dgm:pt modelId="{A082456B-5E21-47FE-AF05-1200B037B84C}" type="parTrans" cxnId="{2D0B0E17-4C2B-44EA-9FD4-117804DCB0C0}">
      <dgm:prSet/>
      <dgm:spPr/>
      <dgm:t>
        <a:bodyPr/>
        <a:lstStyle/>
        <a:p>
          <a:endParaRPr lang="en-US"/>
        </a:p>
      </dgm:t>
    </dgm:pt>
    <dgm:pt modelId="{66F66BB0-57F0-41B2-96CA-DE5218AB0DAA}" type="sibTrans" cxnId="{2D0B0E17-4C2B-44EA-9FD4-117804DCB0C0}">
      <dgm:prSet/>
      <dgm:spPr/>
      <dgm:t>
        <a:bodyPr/>
        <a:lstStyle/>
        <a:p>
          <a:endParaRPr lang="en-US"/>
        </a:p>
      </dgm:t>
    </dgm:pt>
    <dgm:pt modelId="{CCB18B36-44A2-4230-AB76-B86F83F656B2}">
      <dgm:prSet/>
      <dgm:spPr/>
      <dgm:t>
        <a:bodyPr/>
        <a:lstStyle/>
        <a:p>
          <a:pPr>
            <a:lnSpc>
              <a:spcPct val="100000"/>
            </a:lnSpc>
          </a:pPr>
          <a:r>
            <a:rPr lang="en-GB" b="1"/>
            <a:t>Forward focus:</a:t>
          </a:r>
          <a:endParaRPr lang="en-US"/>
        </a:p>
      </dgm:t>
    </dgm:pt>
    <dgm:pt modelId="{C088988E-92F4-46D8-A79F-FA9021AD1133}" type="parTrans" cxnId="{417F2E3A-ECF9-453A-A56F-542BDB02AB07}">
      <dgm:prSet/>
      <dgm:spPr/>
      <dgm:t>
        <a:bodyPr/>
        <a:lstStyle/>
        <a:p>
          <a:endParaRPr lang="en-US"/>
        </a:p>
      </dgm:t>
    </dgm:pt>
    <dgm:pt modelId="{5900B83F-D00A-42E4-B5DB-5B24C33381D9}" type="sibTrans" cxnId="{417F2E3A-ECF9-453A-A56F-542BDB02AB07}">
      <dgm:prSet/>
      <dgm:spPr/>
      <dgm:t>
        <a:bodyPr/>
        <a:lstStyle/>
        <a:p>
          <a:endParaRPr lang="en-US"/>
        </a:p>
      </dgm:t>
    </dgm:pt>
    <dgm:pt modelId="{A4A01D20-BBFF-4903-82B4-19ACF84BD95B}">
      <dgm:prSet/>
      <dgm:spPr/>
      <dgm:t>
        <a:bodyPr/>
        <a:lstStyle/>
        <a:p>
          <a:pPr>
            <a:lnSpc>
              <a:spcPct val="100000"/>
            </a:lnSpc>
          </a:pPr>
          <a:r>
            <a:rPr lang="en-GB"/>
            <a:t>Delivery of 2026/27 NPG growth</a:t>
          </a:r>
          <a:endParaRPr lang="en-US"/>
        </a:p>
      </dgm:t>
    </dgm:pt>
    <dgm:pt modelId="{383B2D81-A592-44FD-A040-32EDDCF9A042}" type="parTrans" cxnId="{68B0287F-F2B2-445C-BA9E-D2CF7CA07D48}">
      <dgm:prSet/>
      <dgm:spPr/>
      <dgm:t>
        <a:bodyPr/>
        <a:lstStyle/>
        <a:p>
          <a:endParaRPr lang="en-US"/>
        </a:p>
      </dgm:t>
    </dgm:pt>
    <dgm:pt modelId="{217B61A6-A3A6-4012-94D8-991BDDAF180C}" type="sibTrans" cxnId="{68B0287F-F2B2-445C-BA9E-D2CF7CA07D48}">
      <dgm:prSet/>
      <dgm:spPr/>
      <dgm:t>
        <a:bodyPr/>
        <a:lstStyle/>
        <a:p>
          <a:endParaRPr lang="en-US"/>
        </a:p>
      </dgm:t>
    </dgm:pt>
    <dgm:pt modelId="{08D8F22B-203A-4145-9DF8-CA9380E23B2E}">
      <dgm:prSet/>
      <dgm:spPr/>
      <dgm:t>
        <a:bodyPr/>
        <a:lstStyle/>
        <a:p>
          <a:pPr>
            <a:lnSpc>
              <a:spcPct val="100000"/>
            </a:lnSpc>
          </a:pPr>
          <a:r>
            <a:rPr lang="en-GB"/>
            <a:t>Continued grip on specialist capability</a:t>
          </a:r>
          <a:endParaRPr lang="en-US"/>
        </a:p>
      </dgm:t>
    </dgm:pt>
    <dgm:pt modelId="{1EB1A654-B87A-46C8-9E6C-51FC9D220EC1}" type="parTrans" cxnId="{0FB0A2A3-5346-4331-A640-C35E614EA98B}">
      <dgm:prSet/>
      <dgm:spPr/>
      <dgm:t>
        <a:bodyPr/>
        <a:lstStyle/>
        <a:p>
          <a:endParaRPr lang="en-US"/>
        </a:p>
      </dgm:t>
    </dgm:pt>
    <dgm:pt modelId="{A3101429-BA7E-4741-90EE-45DB753F419D}" type="sibTrans" cxnId="{0FB0A2A3-5346-4331-A640-C35E614EA98B}">
      <dgm:prSet/>
      <dgm:spPr/>
      <dgm:t>
        <a:bodyPr/>
        <a:lstStyle/>
        <a:p>
          <a:endParaRPr lang="en-US"/>
        </a:p>
      </dgm:t>
    </dgm:pt>
    <dgm:pt modelId="{541B4A26-3B33-4CAD-824C-7D33AFB9B532}">
      <dgm:prSet/>
      <dgm:spPr/>
      <dgm:t>
        <a:bodyPr/>
        <a:lstStyle/>
        <a:p>
          <a:pPr>
            <a:lnSpc>
              <a:spcPct val="100000"/>
            </a:lnSpc>
          </a:pPr>
          <a:r>
            <a:rPr lang="en-GB"/>
            <a:t>Sustained emphasis on wellbeing and culture</a:t>
          </a:r>
          <a:endParaRPr lang="en-US"/>
        </a:p>
      </dgm:t>
    </dgm:pt>
    <dgm:pt modelId="{46A1273B-67E8-48B5-B224-1D8227125CA7}" type="parTrans" cxnId="{98FE6911-C6CD-4F59-8666-3A3406D927E1}">
      <dgm:prSet/>
      <dgm:spPr/>
      <dgm:t>
        <a:bodyPr/>
        <a:lstStyle/>
        <a:p>
          <a:endParaRPr lang="en-US"/>
        </a:p>
      </dgm:t>
    </dgm:pt>
    <dgm:pt modelId="{85B7F138-2122-4EAB-97F5-E5CF3D9CB5B6}" type="sibTrans" cxnId="{98FE6911-C6CD-4F59-8666-3A3406D927E1}">
      <dgm:prSet/>
      <dgm:spPr/>
      <dgm:t>
        <a:bodyPr/>
        <a:lstStyle/>
        <a:p>
          <a:endParaRPr lang="en-US"/>
        </a:p>
      </dgm:t>
    </dgm:pt>
    <dgm:pt modelId="{01C34ECB-B92A-48AF-B0CB-9CC2E2ED1CAE}" type="pres">
      <dgm:prSet presAssocID="{B8ADCA9B-3F9F-40CC-B760-43D42EF93A8D}" presName="root" presStyleCnt="0">
        <dgm:presLayoutVars>
          <dgm:dir/>
          <dgm:resizeHandles val="exact"/>
        </dgm:presLayoutVars>
      </dgm:prSet>
      <dgm:spPr/>
    </dgm:pt>
    <dgm:pt modelId="{88F31C87-5FBB-41A1-9B87-268A5C893112}" type="pres">
      <dgm:prSet presAssocID="{77F3A644-BB6A-49EB-846F-6F5D3D4F1F58}" presName="compNode" presStyleCnt="0"/>
      <dgm:spPr/>
    </dgm:pt>
    <dgm:pt modelId="{725F70DF-BB9A-48FC-9541-04C084573142}" type="pres">
      <dgm:prSet presAssocID="{77F3A644-BB6A-49EB-846F-6F5D3D4F1F58}" presName="bgRect" presStyleLbl="bgShp" presStyleIdx="0" presStyleCnt="6"/>
      <dgm:spPr/>
    </dgm:pt>
    <dgm:pt modelId="{67A22C5C-357F-4EDC-9FB2-F9A347FF4BE5}" type="pres">
      <dgm:prSet presAssocID="{77F3A644-BB6A-49EB-846F-6F5D3D4F1F58}"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ierarchy"/>
        </a:ext>
      </dgm:extLst>
    </dgm:pt>
    <dgm:pt modelId="{76D7FF79-6993-4959-966D-C15D7B41858E}" type="pres">
      <dgm:prSet presAssocID="{77F3A644-BB6A-49EB-846F-6F5D3D4F1F58}" presName="spaceRect" presStyleCnt="0"/>
      <dgm:spPr/>
    </dgm:pt>
    <dgm:pt modelId="{B905EB73-11EA-436D-A503-A11AE7AA02C2}" type="pres">
      <dgm:prSet presAssocID="{77F3A644-BB6A-49EB-846F-6F5D3D4F1F58}" presName="parTx" presStyleLbl="revTx" presStyleIdx="0" presStyleCnt="6">
        <dgm:presLayoutVars>
          <dgm:chMax val="0"/>
          <dgm:chPref val="0"/>
        </dgm:presLayoutVars>
      </dgm:prSet>
      <dgm:spPr/>
    </dgm:pt>
    <dgm:pt modelId="{5BB31275-01A6-43A0-8934-CCE1B1B88447}" type="pres">
      <dgm:prSet presAssocID="{7544129A-D364-46BC-86C8-F0C450B2C258}" presName="sibTrans" presStyleCnt="0"/>
      <dgm:spPr/>
    </dgm:pt>
    <dgm:pt modelId="{C85B1127-EB7D-4827-ACE9-81C67E62604D}" type="pres">
      <dgm:prSet presAssocID="{24B5501F-50FC-4620-86C4-67CD28C52021}" presName="compNode" presStyleCnt="0"/>
      <dgm:spPr/>
    </dgm:pt>
    <dgm:pt modelId="{4FA0D5D5-1740-400A-8637-1D412CE6FC04}" type="pres">
      <dgm:prSet presAssocID="{24B5501F-50FC-4620-86C4-67CD28C52021}" presName="bgRect" presStyleLbl="bgShp" presStyleIdx="1" presStyleCnt="6"/>
      <dgm:spPr/>
    </dgm:pt>
    <dgm:pt modelId="{89CE49F8-4A11-4071-8A84-D44DB5BA6221}" type="pres">
      <dgm:prSet presAssocID="{24B5501F-50FC-4620-86C4-67CD28C52021}"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47507CCE-F16B-4901-A9F9-BB4135B9DF2A}" type="pres">
      <dgm:prSet presAssocID="{24B5501F-50FC-4620-86C4-67CD28C52021}" presName="spaceRect" presStyleCnt="0"/>
      <dgm:spPr/>
    </dgm:pt>
    <dgm:pt modelId="{1A343B3A-7B83-4546-987F-D449B6CF63C0}" type="pres">
      <dgm:prSet presAssocID="{24B5501F-50FC-4620-86C4-67CD28C52021}" presName="parTx" presStyleLbl="revTx" presStyleIdx="1" presStyleCnt="6">
        <dgm:presLayoutVars>
          <dgm:chMax val="0"/>
          <dgm:chPref val="0"/>
        </dgm:presLayoutVars>
      </dgm:prSet>
      <dgm:spPr/>
    </dgm:pt>
    <dgm:pt modelId="{EBD7E1D8-F93C-45F3-93C4-50675036067E}" type="pres">
      <dgm:prSet presAssocID="{66F66BB0-57F0-41B2-96CA-DE5218AB0DAA}" presName="sibTrans" presStyleCnt="0"/>
      <dgm:spPr/>
    </dgm:pt>
    <dgm:pt modelId="{A53348B8-EEF5-4CE7-A35D-87B6A02B2043}" type="pres">
      <dgm:prSet presAssocID="{CCB18B36-44A2-4230-AB76-B86F83F656B2}" presName="compNode" presStyleCnt="0"/>
      <dgm:spPr/>
    </dgm:pt>
    <dgm:pt modelId="{41F93A9B-7BAD-4DC5-BAA1-67BA99565347}" type="pres">
      <dgm:prSet presAssocID="{CCB18B36-44A2-4230-AB76-B86F83F656B2}" presName="bgRect" presStyleLbl="bgShp" presStyleIdx="2" presStyleCnt="6"/>
      <dgm:spPr/>
    </dgm:pt>
    <dgm:pt modelId="{B77905E0-0472-4028-ABA1-3F8F4A5710F8}" type="pres">
      <dgm:prSet presAssocID="{CCB18B36-44A2-4230-AB76-B86F83F656B2}"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BF0E89CE-6402-41E1-8BFB-5A239F68E426}" type="pres">
      <dgm:prSet presAssocID="{CCB18B36-44A2-4230-AB76-B86F83F656B2}" presName="spaceRect" presStyleCnt="0"/>
      <dgm:spPr/>
    </dgm:pt>
    <dgm:pt modelId="{6BD2C70F-5BB1-47D2-802A-023F0FBA39A4}" type="pres">
      <dgm:prSet presAssocID="{CCB18B36-44A2-4230-AB76-B86F83F656B2}" presName="parTx" presStyleLbl="revTx" presStyleIdx="2" presStyleCnt="6">
        <dgm:presLayoutVars>
          <dgm:chMax val="0"/>
          <dgm:chPref val="0"/>
        </dgm:presLayoutVars>
      </dgm:prSet>
      <dgm:spPr/>
    </dgm:pt>
    <dgm:pt modelId="{B0188378-E766-4C57-8AFD-75CDC260B3CE}" type="pres">
      <dgm:prSet presAssocID="{5900B83F-D00A-42E4-B5DB-5B24C33381D9}" presName="sibTrans" presStyleCnt="0"/>
      <dgm:spPr/>
    </dgm:pt>
    <dgm:pt modelId="{974CEC13-C724-4071-BB58-52ED3C513DC4}" type="pres">
      <dgm:prSet presAssocID="{A4A01D20-BBFF-4903-82B4-19ACF84BD95B}" presName="compNode" presStyleCnt="0"/>
      <dgm:spPr/>
    </dgm:pt>
    <dgm:pt modelId="{DFFC2B68-C0DB-4C96-BF3D-342CC217396C}" type="pres">
      <dgm:prSet presAssocID="{A4A01D20-BBFF-4903-82B4-19ACF84BD95B}" presName="bgRect" presStyleLbl="bgShp" presStyleIdx="3" presStyleCnt="6"/>
      <dgm:spPr/>
    </dgm:pt>
    <dgm:pt modelId="{9E700F4F-4380-48E5-A00A-C2945388B1A4}" type="pres">
      <dgm:prSet presAssocID="{A4A01D20-BBFF-4903-82B4-19ACF84BD95B}"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33AB9BCD-8696-45EE-9EFF-65CA9B471FB9}" type="pres">
      <dgm:prSet presAssocID="{A4A01D20-BBFF-4903-82B4-19ACF84BD95B}" presName="spaceRect" presStyleCnt="0"/>
      <dgm:spPr/>
    </dgm:pt>
    <dgm:pt modelId="{0273951B-77A8-474D-A756-478C58900EB0}" type="pres">
      <dgm:prSet presAssocID="{A4A01D20-BBFF-4903-82B4-19ACF84BD95B}" presName="parTx" presStyleLbl="revTx" presStyleIdx="3" presStyleCnt="6">
        <dgm:presLayoutVars>
          <dgm:chMax val="0"/>
          <dgm:chPref val="0"/>
        </dgm:presLayoutVars>
      </dgm:prSet>
      <dgm:spPr/>
    </dgm:pt>
    <dgm:pt modelId="{3919BE2A-3A71-4598-A4CF-EEF3D5D62895}" type="pres">
      <dgm:prSet presAssocID="{217B61A6-A3A6-4012-94D8-991BDDAF180C}" presName="sibTrans" presStyleCnt="0"/>
      <dgm:spPr/>
    </dgm:pt>
    <dgm:pt modelId="{CFB5C3E3-717B-4678-B2B7-2D3772C37753}" type="pres">
      <dgm:prSet presAssocID="{08D8F22B-203A-4145-9DF8-CA9380E23B2E}" presName="compNode" presStyleCnt="0"/>
      <dgm:spPr/>
    </dgm:pt>
    <dgm:pt modelId="{3103FA5B-A6C8-493E-8C2A-DE067E0B0B0F}" type="pres">
      <dgm:prSet presAssocID="{08D8F22B-203A-4145-9DF8-CA9380E23B2E}" presName="bgRect" presStyleLbl="bgShp" presStyleIdx="4" presStyleCnt="6"/>
      <dgm:spPr/>
    </dgm:pt>
    <dgm:pt modelId="{4080156A-0850-4A2A-AAE4-4E2FC6DF77C0}" type="pres">
      <dgm:prSet presAssocID="{08D8F22B-203A-4145-9DF8-CA9380E23B2E}"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1EB01A79-AD40-4758-ABAC-9C08B8015A51}" type="pres">
      <dgm:prSet presAssocID="{08D8F22B-203A-4145-9DF8-CA9380E23B2E}" presName="spaceRect" presStyleCnt="0"/>
      <dgm:spPr/>
    </dgm:pt>
    <dgm:pt modelId="{72855DA4-5472-4F57-A179-6132F93CC40D}" type="pres">
      <dgm:prSet presAssocID="{08D8F22B-203A-4145-9DF8-CA9380E23B2E}" presName="parTx" presStyleLbl="revTx" presStyleIdx="4" presStyleCnt="6">
        <dgm:presLayoutVars>
          <dgm:chMax val="0"/>
          <dgm:chPref val="0"/>
        </dgm:presLayoutVars>
      </dgm:prSet>
      <dgm:spPr/>
    </dgm:pt>
    <dgm:pt modelId="{3860E90D-95F1-4123-8F68-7642454D8517}" type="pres">
      <dgm:prSet presAssocID="{A3101429-BA7E-4741-90EE-45DB753F419D}" presName="sibTrans" presStyleCnt="0"/>
      <dgm:spPr/>
    </dgm:pt>
    <dgm:pt modelId="{B8536711-4202-44D2-ABB1-E198BD1DD51B}" type="pres">
      <dgm:prSet presAssocID="{541B4A26-3B33-4CAD-824C-7D33AFB9B532}" presName="compNode" presStyleCnt="0"/>
      <dgm:spPr/>
    </dgm:pt>
    <dgm:pt modelId="{D88902CB-A6EC-4B50-A1B2-26B1DD97C2C6}" type="pres">
      <dgm:prSet presAssocID="{541B4A26-3B33-4CAD-824C-7D33AFB9B532}" presName="bgRect" presStyleLbl="bgShp" presStyleIdx="5" presStyleCnt="6"/>
      <dgm:spPr/>
    </dgm:pt>
    <dgm:pt modelId="{F70C28C7-5CAE-40C3-AEEC-2B5AE995A271}" type="pres">
      <dgm:prSet presAssocID="{541B4A26-3B33-4CAD-824C-7D33AFB9B532}"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C9906021-A7ED-48CB-AE3B-4ACAB8CD5418}" type="pres">
      <dgm:prSet presAssocID="{541B4A26-3B33-4CAD-824C-7D33AFB9B532}" presName="spaceRect" presStyleCnt="0"/>
      <dgm:spPr/>
    </dgm:pt>
    <dgm:pt modelId="{406BCD00-168D-4A47-882E-9FCB1BCA0406}" type="pres">
      <dgm:prSet presAssocID="{541B4A26-3B33-4CAD-824C-7D33AFB9B532}" presName="parTx" presStyleLbl="revTx" presStyleIdx="5" presStyleCnt="6">
        <dgm:presLayoutVars>
          <dgm:chMax val="0"/>
          <dgm:chPref val="0"/>
        </dgm:presLayoutVars>
      </dgm:prSet>
      <dgm:spPr/>
    </dgm:pt>
  </dgm:ptLst>
  <dgm:cxnLst>
    <dgm:cxn modelId="{98FE6911-C6CD-4F59-8666-3A3406D927E1}" srcId="{B8ADCA9B-3F9F-40CC-B760-43D42EF93A8D}" destId="{541B4A26-3B33-4CAD-824C-7D33AFB9B532}" srcOrd="5" destOrd="0" parTransId="{46A1273B-67E8-48B5-B224-1D8227125CA7}" sibTransId="{85B7F138-2122-4EAB-97F5-E5CF3D9CB5B6}"/>
    <dgm:cxn modelId="{2D0B0E17-4C2B-44EA-9FD4-117804DCB0C0}" srcId="{B8ADCA9B-3F9F-40CC-B760-43D42EF93A8D}" destId="{24B5501F-50FC-4620-86C4-67CD28C52021}" srcOrd="1" destOrd="0" parTransId="{A082456B-5E21-47FE-AF05-1200B037B84C}" sibTransId="{66F66BB0-57F0-41B2-96CA-DE5218AB0DAA}"/>
    <dgm:cxn modelId="{417F2E3A-ECF9-453A-A56F-542BDB02AB07}" srcId="{B8ADCA9B-3F9F-40CC-B760-43D42EF93A8D}" destId="{CCB18B36-44A2-4230-AB76-B86F83F656B2}" srcOrd="2" destOrd="0" parTransId="{C088988E-92F4-46D8-A79F-FA9021AD1133}" sibTransId="{5900B83F-D00A-42E4-B5DB-5B24C33381D9}"/>
    <dgm:cxn modelId="{43053949-66B1-4F18-B24F-856B1D7F568F}" type="presOf" srcId="{77F3A644-BB6A-49EB-846F-6F5D3D4F1F58}" destId="{B905EB73-11EA-436D-A503-A11AE7AA02C2}" srcOrd="0" destOrd="0" presId="urn:microsoft.com/office/officeart/2018/2/layout/IconVerticalSolidList"/>
    <dgm:cxn modelId="{A70F6557-C29F-4093-808A-D16B28D13F34}" type="presOf" srcId="{CCB18B36-44A2-4230-AB76-B86F83F656B2}" destId="{6BD2C70F-5BB1-47D2-802A-023F0FBA39A4}" srcOrd="0" destOrd="0" presId="urn:microsoft.com/office/officeart/2018/2/layout/IconVerticalSolidList"/>
    <dgm:cxn modelId="{68B0287F-F2B2-445C-BA9E-D2CF7CA07D48}" srcId="{B8ADCA9B-3F9F-40CC-B760-43D42EF93A8D}" destId="{A4A01D20-BBFF-4903-82B4-19ACF84BD95B}" srcOrd="3" destOrd="0" parTransId="{383B2D81-A592-44FD-A040-32EDDCF9A042}" sibTransId="{217B61A6-A3A6-4012-94D8-991BDDAF180C}"/>
    <dgm:cxn modelId="{0612C69E-15E7-45A7-88C4-3B71C24FA537}" type="presOf" srcId="{24B5501F-50FC-4620-86C4-67CD28C52021}" destId="{1A343B3A-7B83-4546-987F-D449B6CF63C0}" srcOrd="0" destOrd="0" presId="urn:microsoft.com/office/officeart/2018/2/layout/IconVerticalSolidList"/>
    <dgm:cxn modelId="{E5F148A0-3EDB-48EA-B959-1AEE3C6527D3}" type="presOf" srcId="{B8ADCA9B-3F9F-40CC-B760-43D42EF93A8D}" destId="{01C34ECB-B92A-48AF-B0CB-9CC2E2ED1CAE}" srcOrd="0" destOrd="0" presId="urn:microsoft.com/office/officeart/2018/2/layout/IconVerticalSolidList"/>
    <dgm:cxn modelId="{0FB0A2A3-5346-4331-A640-C35E614EA98B}" srcId="{B8ADCA9B-3F9F-40CC-B760-43D42EF93A8D}" destId="{08D8F22B-203A-4145-9DF8-CA9380E23B2E}" srcOrd="4" destOrd="0" parTransId="{1EB1A654-B87A-46C8-9E6C-51FC9D220EC1}" sibTransId="{A3101429-BA7E-4741-90EE-45DB753F419D}"/>
    <dgm:cxn modelId="{05305CD9-7DE3-43EB-81B2-BD7D55B9C0AC}" srcId="{B8ADCA9B-3F9F-40CC-B760-43D42EF93A8D}" destId="{77F3A644-BB6A-49EB-846F-6F5D3D4F1F58}" srcOrd="0" destOrd="0" parTransId="{F09D3D66-311B-4947-BA70-C87A56CE60A9}" sibTransId="{7544129A-D364-46BC-86C8-F0C450B2C258}"/>
    <dgm:cxn modelId="{783AA5DC-DDCE-4E35-9B15-7017212FA7FE}" type="presOf" srcId="{08D8F22B-203A-4145-9DF8-CA9380E23B2E}" destId="{72855DA4-5472-4F57-A179-6132F93CC40D}" srcOrd="0" destOrd="0" presId="urn:microsoft.com/office/officeart/2018/2/layout/IconVerticalSolidList"/>
    <dgm:cxn modelId="{E47644EB-496B-4959-A370-B81305230A75}" type="presOf" srcId="{541B4A26-3B33-4CAD-824C-7D33AFB9B532}" destId="{406BCD00-168D-4A47-882E-9FCB1BCA0406}" srcOrd="0" destOrd="0" presId="urn:microsoft.com/office/officeart/2018/2/layout/IconVerticalSolidList"/>
    <dgm:cxn modelId="{D647AAF3-CD13-4F35-93DC-DACFA16C3136}" type="presOf" srcId="{A4A01D20-BBFF-4903-82B4-19ACF84BD95B}" destId="{0273951B-77A8-474D-A756-478C58900EB0}" srcOrd="0" destOrd="0" presId="urn:microsoft.com/office/officeart/2018/2/layout/IconVerticalSolidList"/>
    <dgm:cxn modelId="{073E6945-E32D-449A-A1C7-8B3D7CB10905}" type="presParOf" srcId="{01C34ECB-B92A-48AF-B0CB-9CC2E2ED1CAE}" destId="{88F31C87-5FBB-41A1-9B87-268A5C893112}" srcOrd="0" destOrd="0" presId="urn:microsoft.com/office/officeart/2018/2/layout/IconVerticalSolidList"/>
    <dgm:cxn modelId="{7A90C9F6-0CAC-416B-A825-AB9852EF6D26}" type="presParOf" srcId="{88F31C87-5FBB-41A1-9B87-268A5C893112}" destId="{725F70DF-BB9A-48FC-9541-04C084573142}" srcOrd="0" destOrd="0" presId="urn:microsoft.com/office/officeart/2018/2/layout/IconVerticalSolidList"/>
    <dgm:cxn modelId="{F8AD2BB6-A9C1-408B-A521-6F21E4A1888A}" type="presParOf" srcId="{88F31C87-5FBB-41A1-9B87-268A5C893112}" destId="{67A22C5C-357F-4EDC-9FB2-F9A347FF4BE5}" srcOrd="1" destOrd="0" presId="urn:microsoft.com/office/officeart/2018/2/layout/IconVerticalSolidList"/>
    <dgm:cxn modelId="{725FD371-F3EB-4B86-A478-362BC9EEA26B}" type="presParOf" srcId="{88F31C87-5FBB-41A1-9B87-268A5C893112}" destId="{76D7FF79-6993-4959-966D-C15D7B41858E}" srcOrd="2" destOrd="0" presId="urn:microsoft.com/office/officeart/2018/2/layout/IconVerticalSolidList"/>
    <dgm:cxn modelId="{66FD096B-8B3C-4A00-B74B-C160188C179D}" type="presParOf" srcId="{88F31C87-5FBB-41A1-9B87-268A5C893112}" destId="{B905EB73-11EA-436D-A503-A11AE7AA02C2}" srcOrd="3" destOrd="0" presId="urn:microsoft.com/office/officeart/2018/2/layout/IconVerticalSolidList"/>
    <dgm:cxn modelId="{AF38C016-AD77-452C-89C8-2B49F53FFB58}" type="presParOf" srcId="{01C34ECB-B92A-48AF-B0CB-9CC2E2ED1CAE}" destId="{5BB31275-01A6-43A0-8934-CCE1B1B88447}" srcOrd="1" destOrd="0" presId="urn:microsoft.com/office/officeart/2018/2/layout/IconVerticalSolidList"/>
    <dgm:cxn modelId="{B2164076-C5B9-42DF-A6BF-45936EE289BA}" type="presParOf" srcId="{01C34ECB-B92A-48AF-B0CB-9CC2E2ED1CAE}" destId="{C85B1127-EB7D-4827-ACE9-81C67E62604D}" srcOrd="2" destOrd="0" presId="urn:microsoft.com/office/officeart/2018/2/layout/IconVerticalSolidList"/>
    <dgm:cxn modelId="{23108448-D40B-40D0-AA7C-D35D2714029A}" type="presParOf" srcId="{C85B1127-EB7D-4827-ACE9-81C67E62604D}" destId="{4FA0D5D5-1740-400A-8637-1D412CE6FC04}" srcOrd="0" destOrd="0" presId="urn:microsoft.com/office/officeart/2018/2/layout/IconVerticalSolidList"/>
    <dgm:cxn modelId="{A1196161-8613-4756-82D3-01033A7BE6EC}" type="presParOf" srcId="{C85B1127-EB7D-4827-ACE9-81C67E62604D}" destId="{89CE49F8-4A11-4071-8A84-D44DB5BA6221}" srcOrd="1" destOrd="0" presId="urn:microsoft.com/office/officeart/2018/2/layout/IconVerticalSolidList"/>
    <dgm:cxn modelId="{BE524F82-A3D4-40B6-BB66-D2F74D180B23}" type="presParOf" srcId="{C85B1127-EB7D-4827-ACE9-81C67E62604D}" destId="{47507CCE-F16B-4901-A9F9-BB4135B9DF2A}" srcOrd="2" destOrd="0" presId="urn:microsoft.com/office/officeart/2018/2/layout/IconVerticalSolidList"/>
    <dgm:cxn modelId="{4DE1C8A9-3231-42FA-AC2B-B9F39E8601D0}" type="presParOf" srcId="{C85B1127-EB7D-4827-ACE9-81C67E62604D}" destId="{1A343B3A-7B83-4546-987F-D449B6CF63C0}" srcOrd="3" destOrd="0" presId="urn:microsoft.com/office/officeart/2018/2/layout/IconVerticalSolidList"/>
    <dgm:cxn modelId="{A6694CBD-6111-4758-8902-26CD3AAA776F}" type="presParOf" srcId="{01C34ECB-B92A-48AF-B0CB-9CC2E2ED1CAE}" destId="{EBD7E1D8-F93C-45F3-93C4-50675036067E}" srcOrd="3" destOrd="0" presId="urn:microsoft.com/office/officeart/2018/2/layout/IconVerticalSolidList"/>
    <dgm:cxn modelId="{A444ECEE-A062-4EC0-AA13-342BE4518B63}" type="presParOf" srcId="{01C34ECB-B92A-48AF-B0CB-9CC2E2ED1CAE}" destId="{A53348B8-EEF5-4CE7-A35D-87B6A02B2043}" srcOrd="4" destOrd="0" presId="urn:microsoft.com/office/officeart/2018/2/layout/IconVerticalSolidList"/>
    <dgm:cxn modelId="{C100371B-8142-4C72-BB9E-118AFD4D2330}" type="presParOf" srcId="{A53348B8-EEF5-4CE7-A35D-87B6A02B2043}" destId="{41F93A9B-7BAD-4DC5-BAA1-67BA99565347}" srcOrd="0" destOrd="0" presId="urn:microsoft.com/office/officeart/2018/2/layout/IconVerticalSolidList"/>
    <dgm:cxn modelId="{48299430-A008-4703-BC5E-F477D9B6556F}" type="presParOf" srcId="{A53348B8-EEF5-4CE7-A35D-87B6A02B2043}" destId="{B77905E0-0472-4028-ABA1-3F8F4A5710F8}" srcOrd="1" destOrd="0" presId="urn:microsoft.com/office/officeart/2018/2/layout/IconVerticalSolidList"/>
    <dgm:cxn modelId="{B62963C7-08A3-4F7F-A4E3-F8C94E66F515}" type="presParOf" srcId="{A53348B8-EEF5-4CE7-A35D-87B6A02B2043}" destId="{BF0E89CE-6402-41E1-8BFB-5A239F68E426}" srcOrd="2" destOrd="0" presId="urn:microsoft.com/office/officeart/2018/2/layout/IconVerticalSolidList"/>
    <dgm:cxn modelId="{05B8A644-ACA4-4281-A3FF-4A62235903DA}" type="presParOf" srcId="{A53348B8-EEF5-4CE7-A35D-87B6A02B2043}" destId="{6BD2C70F-5BB1-47D2-802A-023F0FBA39A4}" srcOrd="3" destOrd="0" presId="urn:microsoft.com/office/officeart/2018/2/layout/IconVerticalSolidList"/>
    <dgm:cxn modelId="{6EE0E05A-1097-47FA-9822-2863F5B45207}" type="presParOf" srcId="{01C34ECB-B92A-48AF-B0CB-9CC2E2ED1CAE}" destId="{B0188378-E766-4C57-8AFD-75CDC260B3CE}" srcOrd="5" destOrd="0" presId="urn:microsoft.com/office/officeart/2018/2/layout/IconVerticalSolidList"/>
    <dgm:cxn modelId="{F43F9525-24DC-44B7-8615-4E1E22B23155}" type="presParOf" srcId="{01C34ECB-B92A-48AF-B0CB-9CC2E2ED1CAE}" destId="{974CEC13-C724-4071-BB58-52ED3C513DC4}" srcOrd="6" destOrd="0" presId="urn:microsoft.com/office/officeart/2018/2/layout/IconVerticalSolidList"/>
    <dgm:cxn modelId="{AB340A42-A1A7-4C96-81C8-28C8974D9D36}" type="presParOf" srcId="{974CEC13-C724-4071-BB58-52ED3C513DC4}" destId="{DFFC2B68-C0DB-4C96-BF3D-342CC217396C}" srcOrd="0" destOrd="0" presId="urn:microsoft.com/office/officeart/2018/2/layout/IconVerticalSolidList"/>
    <dgm:cxn modelId="{7B917644-7485-4377-B4F9-9A5AEFF8F8A1}" type="presParOf" srcId="{974CEC13-C724-4071-BB58-52ED3C513DC4}" destId="{9E700F4F-4380-48E5-A00A-C2945388B1A4}" srcOrd="1" destOrd="0" presId="urn:microsoft.com/office/officeart/2018/2/layout/IconVerticalSolidList"/>
    <dgm:cxn modelId="{FFB2F29B-2157-45AD-B43D-6538851429C3}" type="presParOf" srcId="{974CEC13-C724-4071-BB58-52ED3C513DC4}" destId="{33AB9BCD-8696-45EE-9EFF-65CA9B471FB9}" srcOrd="2" destOrd="0" presId="urn:microsoft.com/office/officeart/2018/2/layout/IconVerticalSolidList"/>
    <dgm:cxn modelId="{3EC57E13-7904-4EA5-BD4E-BC369E064786}" type="presParOf" srcId="{974CEC13-C724-4071-BB58-52ED3C513DC4}" destId="{0273951B-77A8-474D-A756-478C58900EB0}" srcOrd="3" destOrd="0" presId="urn:microsoft.com/office/officeart/2018/2/layout/IconVerticalSolidList"/>
    <dgm:cxn modelId="{C40C9A34-5E8B-4696-8604-D39A6F94228C}" type="presParOf" srcId="{01C34ECB-B92A-48AF-B0CB-9CC2E2ED1CAE}" destId="{3919BE2A-3A71-4598-A4CF-EEF3D5D62895}" srcOrd="7" destOrd="0" presId="urn:microsoft.com/office/officeart/2018/2/layout/IconVerticalSolidList"/>
    <dgm:cxn modelId="{A1685ED7-B748-484C-A9F8-16885CECE6E6}" type="presParOf" srcId="{01C34ECB-B92A-48AF-B0CB-9CC2E2ED1CAE}" destId="{CFB5C3E3-717B-4678-B2B7-2D3772C37753}" srcOrd="8" destOrd="0" presId="urn:microsoft.com/office/officeart/2018/2/layout/IconVerticalSolidList"/>
    <dgm:cxn modelId="{A2C8002D-4ACA-4144-8A02-32FF0D1B9ADB}" type="presParOf" srcId="{CFB5C3E3-717B-4678-B2B7-2D3772C37753}" destId="{3103FA5B-A6C8-493E-8C2A-DE067E0B0B0F}" srcOrd="0" destOrd="0" presId="urn:microsoft.com/office/officeart/2018/2/layout/IconVerticalSolidList"/>
    <dgm:cxn modelId="{7B4BC5F4-3EBC-49A5-AB65-BD83212C3EBB}" type="presParOf" srcId="{CFB5C3E3-717B-4678-B2B7-2D3772C37753}" destId="{4080156A-0850-4A2A-AAE4-4E2FC6DF77C0}" srcOrd="1" destOrd="0" presId="urn:microsoft.com/office/officeart/2018/2/layout/IconVerticalSolidList"/>
    <dgm:cxn modelId="{9805A95E-3222-4059-B0D3-77CFBD424386}" type="presParOf" srcId="{CFB5C3E3-717B-4678-B2B7-2D3772C37753}" destId="{1EB01A79-AD40-4758-ABAC-9C08B8015A51}" srcOrd="2" destOrd="0" presId="urn:microsoft.com/office/officeart/2018/2/layout/IconVerticalSolidList"/>
    <dgm:cxn modelId="{28D44247-67C3-416D-9EBC-B54A94DF7DDE}" type="presParOf" srcId="{CFB5C3E3-717B-4678-B2B7-2D3772C37753}" destId="{72855DA4-5472-4F57-A179-6132F93CC40D}" srcOrd="3" destOrd="0" presId="urn:microsoft.com/office/officeart/2018/2/layout/IconVerticalSolidList"/>
    <dgm:cxn modelId="{82CA2420-0E2F-494E-ACD3-A4592CB49452}" type="presParOf" srcId="{01C34ECB-B92A-48AF-B0CB-9CC2E2ED1CAE}" destId="{3860E90D-95F1-4123-8F68-7642454D8517}" srcOrd="9" destOrd="0" presId="urn:microsoft.com/office/officeart/2018/2/layout/IconVerticalSolidList"/>
    <dgm:cxn modelId="{9283C1B4-6140-4EE5-8991-34BB76524364}" type="presParOf" srcId="{01C34ECB-B92A-48AF-B0CB-9CC2E2ED1CAE}" destId="{B8536711-4202-44D2-ABB1-E198BD1DD51B}" srcOrd="10" destOrd="0" presId="urn:microsoft.com/office/officeart/2018/2/layout/IconVerticalSolidList"/>
    <dgm:cxn modelId="{28F08F10-0F18-4641-8ABF-E3746AE80F18}" type="presParOf" srcId="{B8536711-4202-44D2-ABB1-E198BD1DD51B}" destId="{D88902CB-A6EC-4B50-A1B2-26B1DD97C2C6}" srcOrd="0" destOrd="0" presId="urn:microsoft.com/office/officeart/2018/2/layout/IconVerticalSolidList"/>
    <dgm:cxn modelId="{1C8D8091-358D-4468-B2C9-E89579ADA11D}" type="presParOf" srcId="{B8536711-4202-44D2-ABB1-E198BD1DD51B}" destId="{F70C28C7-5CAE-40C3-AEEC-2B5AE995A271}" srcOrd="1" destOrd="0" presId="urn:microsoft.com/office/officeart/2018/2/layout/IconVerticalSolidList"/>
    <dgm:cxn modelId="{85AEE8F6-A0B2-4BAD-B4F9-E0FF9CEBE0A1}" type="presParOf" srcId="{B8536711-4202-44D2-ABB1-E198BD1DD51B}" destId="{C9906021-A7ED-48CB-AE3B-4ACAB8CD5418}" srcOrd="2" destOrd="0" presId="urn:microsoft.com/office/officeart/2018/2/layout/IconVerticalSolidList"/>
    <dgm:cxn modelId="{DBB2EA23-A45E-4E7B-AE86-CDCD27604C86}" type="presParOf" srcId="{B8536711-4202-44D2-ABB1-E198BD1DD51B}" destId="{406BCD00-168D-4A47-882E-9FCB1BCA04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00BD1-AC9C-4E80-804C-E3E82C9C9771}">
      <dsp:nvSpPr>
        <dsp:cNvPr id="0" name=""/>
        <dsp:cNvSpPr/>
      </dsp:nvSpPr>
      <dsp:spPr>
        <a:xfrm>
          <a:off x="0" y="2121"/>
          <a:ext cx="11329259" cy="10754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8EEE2-7AA4-4AF2-92C2-55F6FFEB885E}">
      <dsp:nvSpPr>
        <dsp:cNvPr id="0" name=""/>
        <dsp:cNvSpPr/>
      </dsp:nvSpPr>
      <dsp:spPr>
        <a:xfrm>
          <a:off x="325319" y="244095"/>
          <a:ext cx="591490" cy="59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134194-E0D3-4F8B-88E8-575E493E462B}">
      <dsp:nvSpPr>
        <dsp:cNvPr id="0" name=""/>
        <dsp:cNvSpPr/>
      </dsp:nvSpPr>
      <dsp:spPr>
        <a:xfrm>
          <a:off x="1242129" y="2121"/>
          <a:ext cx="10087129" cy="107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7" tIns="113817" rIns="113817" bIns="113817" numCol="1" spcCol="1270" anchor="ctr" anchorCtr="0">
          <a:noAutofit/>
        </a:bodyPr>
        <a:lstStyle/>
        <a:p>
          <a:pPr marL="0" lvl="0" indent="0" algn="l" defTabSz="977900">
            <a:lnSpc>
              <a:spcPct val="90000"/>
            </a:lnSpc>
            <a:spcBef>
              <a:spcPct val="0"/>
            </a:spcBef>
            <a:spcAft>
              <a:spcPct val="35000"/>
            </a:spcAft>
            <a:buNone/>
          </a:pPr>
          <a:r>
            <a:rPr lang="en-GB" sz="2200" kern="1200"/>
            <a:t>Promotion pipelines delivering sufficient leaders</a:t>
          </a:r>
          <a:endParaRPr lang="en-US" sz="2200" kern="1200"/>
        </a:p>
      </dsp:txBody>
      <dsp:txXfrm>
        <a:off x="1242129" y="2121"/>
        <a:ext cx="10087129" cy="1075436"/>
      </dsp:txXfrm>
    </dsp:sp>
    <dsp:sp modelId="{A735AEE5-D4C3-41C9-BD4C-499D609596E3}">
      <dsp:nvSpPr>
        <dsp:cNvPr id="0" name=""/>
        <dsp:cNvSpPr/>
      </dsp:nvSpPr>
      <dsp:spPr>
        <a:xfrm>
          <a:off x="0" y="1346417"/>
          <a:ext cx="11329259" cy="10754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E7259-3D28-49FA-A0E3-7B9D0E2477D7}">
      <dsp:nvSpPr>
        <dsp:cNvPr id="0" name=""/>
        <dsp:cNvSpPr/>
      </dsp:nvSpPr>
      <dsp:spPr>
        <a:xfrm>
          <a:off x="325319" y="1588390"/>
          <a:ext cx="591490" cy="59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1DD257-7B56-456A-A395-7806D1290E1D}">
      <dsp:nvSpPr>
        <dsp:cNvPr id="0" name=""/>
        <dsp:cNvSpPr/>
      </dsp:nvSpPr>
      <dsp:spPr>
        <a:xfrm>
          <a:off x="1242129" y="1346417"/>
          <a:ext cx="10087129" cy="107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7" tIns="113817" rIns="113817" bIns="113817" numCol="1" spcCol="1270" anchor="ctr" anchorCtr="0">
          <a:noAutofit/>
        </a:bodyPr>
        <a:lstStyle/>
        <a:p>
          <a:pPr marL="0" lvl="0" indent="0" algn="l" defTabSz="977900">
            <a:lnSpc>
              <a:spcPct val="90000"/>
            </a:lnSpc>
            <a:spcBef>
              <a:spcPct val="0"/>
            </a:spcBef>
            <a:spcAft>
              <a:spcPct val="35000"/>
            </a:spcAft>
            <a:buNone/>
          </a:pPr>
          <a:r>
            <a:rPr lang="en-GB" sz="2200" kern="1200" dirty="0"/>
            <a:t>National Police Leadership Programme ‑ aligned leadership training embedded</a:t>
          </a:r>
          <a:endParaRPr lang="en-US" sz="2200" kern="1200" dirty="0"/>
        </a:p>
      </dsp:txBody>
      <dsp:txXfrm>
        <a:off x="1242129" y="1346417"/>
        <a:ext cx="10087129" cy="1075436"/>
      </dsp:txXfrm>
    </dsp:sp>
    <dsp:sp modelId="{0D7CC9E8-0658-4EBE-ABC1-255036EF85A5}">
      <dsp:nvSpPr>
        <dsp:cNvPr id="0" name=""/>
        <dsp:cNvSpPr/>
      </dsp:nvSpPr>
      <dsp:spPr>
        <a:xfrm>
          <a:off x="0" y="2690713"/>
          <a:ext cx="11329259" cy="10754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7834F-7CF6-4DBD-ADAC-23DB2C418B38}">
      <dsp:nvSpPr>
        <dsp:cNvPr id="0" name=""/>
        <dsp:cNvSpPr/>
      </dsp:nvSpPr>
      <dsp:spPr>
        <a:xfrm>
          <a:off x="325319" y="2932686"/>
          <a:ext cx="591490" cy="59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8DCB90-DFD2-4685-B9A1-EA701AD26AD2}">
      <dsp:nvSpPr>
        <dsp:cNvPr id="0" name=""/>
        <dsp:cNvSpPr/>
      </dsp:nvSpPr>
      <dsp:spPr>
        <a:xfrm>
          <a:off x="1242129" y="2690713"/>
          <a:ext cx="10087129" cy="107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7" tIns="113817" rIns="113817" bIns="113817" numCol="1" spcCol="1270" anchor="ctr" anchorCtr="0">
          <a:noAutofit/>
        </a:bodyPr>
        <a:lstStyle/>
        <a:p>
          <a:pPr marL="0" lvl="0" indent="0" algn="l" defTabSz="977900">
            <a:lnSpc>
              <a:spcPct val="90000"/>
            </a:lnSpc>
            <a:spcBef>
              <a:spcPct val="0"/>
            </a:spcBef>
            <a:spcAft>
              <a:spcPct val="35000"/>
            </a:spcAft>
            <a:buNone/>
          </a:pPr>
          <a:r>
            <a:rPr lang="en-GB" sz="2200" kern="1200" dirty="0"/>
            <a:t>Performance &amp; Talent Conversations at </a:t>
          </a:r>
          <a:r>
            <a:rPr lang="en-GB" sz="2200" b="1" kern="1200" dirty="0"/>
            <a:t>96%</a:t>
          </a:r>
          <a:r>
            <a:rPr lang="en-GB" sz="2200" kern="1200" dirty="0"/>
            <a:t> completion</a:t>
          </a:r>
          <a:endParaRPr lang="en-US" sz="2200" kern="1200" dirty="0"/>
        </a:p>
      </dsp:txBody>
      <dsp:txXfrm>
        <a:off x="1242129" y="2690713"/>
        <a:ext cx="10087129" cy="1075436"/>
      </dsp:txXfrm>
    </dsp:sp>
    <dsp:sp modelId="{2BCAC933-4B05-4651-8D6B-49FA524DF039}">
      <dsp:nvSpPr>
        <dsp:cNvPr id="0" name=""/>
        <dsp:cNvSpPr/>
      </dsp:nvSpPr>
      <dsp:spPr>
        <a:xfrm>
          <a:off x="0" y="4035009"/>
          <a:ext cx="11329259" cy="10754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F6F60-D3CF-4101-BD2B-B20A750CA37E}">
      <dsp:nvSpPr>
        <dsp:cNvPr id="0" name=""/>
        <dsp:cNvSpPr/>
      </dsp:nvSpPr>
      <dsp:spPr>
        <a:xfrm>
          <a:off x="325319" y="4276982"/>
          <a:ext cx="591490" cy="59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219EEE-5CDD-4D40-A575-2FCE10CF6308}">
      <dsp:nvSpPr>
        <dsp:cNvPr id="0" name=""/>
        <dsp:cNvSpPr/>
      </dsp:nvSpPr>
      <dsp:spPr>
        <a:xfrm>
          <a:off x="1242129" y="4035009"/>
          <a:ext cx="10087129" cy="107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7" tIns="113817" rIns="113817" bIns="113817" numCol="1" spcCol="1270" anchor="ctr" anchorCtr="0">
          <a:noAutofit/>
        </a:bodyPr>
        <a:lstStyle/>
        <a:p>
          <a:pPr marL="0" lvl="0" indent="0" algn="l" defTabSz="977900">
            <a:lnSpc>
              <a:spcPct val="90000"/>
            </a:lnSpc>
            <a:spcBef>
              <a:spcPct val="0"/>
            </a:spcBef>
            <a:spcAft>
              <a:spcPct val="35000"/>
            </a:spcAft>
            <a:buNone/>
          </a:pPr>
          <a:r>
            <a:rPr lang="en-GB" sz="2200" kern="1200" dirty="0"/>
            <a:t>Leadership and standards are being actively managed</a:t>
          </a:r>
          <a:endParaRPr lang="en-US" sz="2200" kern="1200" dirty="0"/>
        </a:p>
      </dsp:txBody>
      <dsp:txXfrm>
        <a:off x="1242129" y="4035009"/>
        <a:ext cx="10087129" cy="1075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303C1-F305-446F-96A7-34D2D6DA676D}">
      <dsp:nvSpPr>
        <dsp:cNvPr id="0" name=""/>
        <dsp:cNvSpPr/>
      </dsp:nvSpPr>
      <dsp:spPr>
        <a:xfrm>
          <a:off x="0" y="1376447"/>
          <a:ext cx="3186354" cy="20233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5C3D1B-580A-4F64-ABD5-88DC416DB841}">
      <dsp:nvSpPr>
        <dsp:cNvPr id="0" name=""/>
        <dsp:cNvSpPr/>
      </dsp:nvSpPr>
      <dsp:spPr>
        <a:xfrm>
          <a:off x="354039" y="1712785"/>
          <a:ext cx="3186354" cy="202333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Ill‑health retirements within forecast </a:t>
          </a:r>
          <a:endParaRPr lang="en-US" sz="3000" kern="1200"/>
        </a:p>
      </dsp:txBody>
      <dsp:txXfrm>
        <a:off x="413300" y="1772046"/>
        <a:ext cx="3067832" cy="1904812"/>
      </dsp:txXfrm>
    </dsp:sp>
    <dsp:sp modelId="{1EB9E9B1-F9E2-4973-BEAA-D4F1D23E3BD9}">
      <dsp:nvSpPr>
        <dsp:cNvPr id="0" name=""/>
        <dsp:cNvSpPr/>
      </dsp:nvSpPr>
      <dsp:spPr>
        <a:xfrm>
          <a:off x="3894432" y="1376447"/>
          <a:ext cx="3186354" cy="20233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102DC2-B010-4E08-9C80-C8E068BAE85A}">
      <dsp:nvSpPr>
        <dsp:cNvPr id="0" name=""/>
        <dsp:cNvSpPr/>
      </dsp:nvSpPr>
      <dsp:spPr>
        <a:xfrm>
          <a:off x="4248472" y="1712785"/>
          <a:ext cx="3186354" cy="202333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Low levels of live performance / misconduct action</a:t>
          </a:r>
          <a:endParaRPr lang="en-US" sz="3000" kern="1200"/>
        </a:p>
      </dsp:txBody>
      <dsp:txXfrm>
        <a:off x="4307733" y="1772046"/>
        <a:ext cx="3067832" cy="1904812"/>
      </dsp:txXfrm>
    </dsp:sp>
    <dsp:sp modelId="{F88E36A5-1ED9-4CEE-9F87-20574A8A9A22}">
      <dsp:nvSpPr>
        <dsp:cNvPr id="0" name=""/>
        <dsp:cNvSpPr/>
      </dsp:nvSpPr>
      <dsp:spPr>
        <a:xfrm>
          <a:off x="7788865" y="1376447"/>
          <a:ext cx="3186354" cy="20233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46590E-3E51-471E-8221-7A427306536F}">
      <dsp:nvSpPr>
        <dsp:cNvPr id="0" name=""/>
        <dsp:cNvSpPr/>
      </dsp:nvSpPr>
      <dsp:spPr>
        <a:xfrm>
          <a:off x="8142904" y="1712785"/>
          <a:ext cx="3186354" cy="202333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Grievances stable and proportionate</a:t>
          </a:r>
          <a:endParaRPr lang="en-US" sz="3000" kern="1200"/>
        </a:p>
      </dsp:txBody>
      <dsp:txXfrm>
        <a:off x="8202165" y="1772046"/>
        <a:ext cx="3067832" cy="1904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F70DF-BB9A-48FC-9541-04C084573142}">
      <dsp:nvSpPr>
        <dsp:cNvPr id="0" name=""/>
        <dsp:cNvSpPr/>
      </dsp:nvSpPr>
      <dsp:spPr>
        <a:xfrm>
          <a:off x="0" y="1653"/>
          <a:ext cx="11329259" cy="704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22C5C-357F-4EDC-9FB2-F9A347FF4BE5}">
      <dsp:nvSpPr>
        <dsp:cNvPr id="0" name=""/>
        <dsp:cNvSpPr/>
      </dsp:nvSpPr>
      <dsp:spPr>
        <a:xfrm>
          <a:off x="213179" y="160217"/>
          <a:ext cx="387599" cy="387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05EB73-11EA-436D-A503-A11AE7AA02C2}">
      <dsp:nvSpPr>
        <dsp:cNvPr id="0" name=""/>
        <dsp:cNvSpPr/>
      </dsp:nvSpPr>
      <dsp:spPr>
        <a:xfrm>
          <a:off x="813958" y="1653"/>
          <a:ext cx="10515300" cy="7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83" tIns="74583" rIns="74583" bIns="74583" numCol="1" spcCol="1270" anchor="ctr" anchorCtr="0">
          <a:noAutofit/>
        </a:bodyPr>
        <a:lstStyle/>
        <a:p>
          <a:pPr marL="0" lvl="0" indent="0" algn="l" defTabSz="844550">
            <a:lnSpc>
              <a:spcPct val="100000"/>
            </a:lnSpc>
            <a:spcBef>
              <a:spcPct val="0"/>
            </a:spcBef>
            <a:spcAft>
              <a:spcPct val="35000"/>
            </a:spcAft>
            <a:buNone/>
          </a:pPr>
          <a:r>
            <a:rPr lang="en-GB" sz="1900" kern="1200"/>
            <a:t>Workforce risks are </a:t>
          </a:r>
          <a:r>
            <a:rPr lang="en-GB" sz="1900" b="1" kern="1200"/>
            <a:t>known, controlled and governed</a:t>
          </a:r>
          <a:endParaRPr lang="en-US" sz="1900" kern="1200"/>
        </a:p>
      </dsp:txBody>
      <dsp:txXfrm>
        <a:off x="813958" y="1653"/>
        <a:ext cx="10515300" cy="704725"/>
      </dsp:txXfrm>
    </dsp:sp>
    <dsp:sp modelId="{4FA0D5D5-1740-400A-8637-1D412CE6FC04}">
      <dsp:nvSpPr>
        <dsp:cNvPr id="0" name=""/>
        <dsp:cNvSpPr/>
      </dsp:nvSpPr>
      <dsp:spPr>
        <a:xfrm>
          <a:off x="0" y="882560"/>
          <a:ext cx="11329259" cy="704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E49F8-4A11-4071-8A84-D44DB5BA6221}">
      <dsp:nvSpPr>
        <dsp:cNvPr id="0" name=""/>
        <dsp:cNvSpPr/>
      </dsp:nvSpPr>
      <dsp:spPr>
        <a:xfrm>
          <a:off x="213179" y="1041124"/>
          <a:ext cx="387599" cy="387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343B3A-7B83-4546-987F-D449B6CF63C0}">
      <dsp:nvSpPr>
        <dsp:cNvPr id="0" name=""/>
        <dsp:cNvSpPr/>
      </dsp:nvSpPr>
      <dsp:spPr>
        <a:xfrm>
          <a:off x="813958" y="882560"/>
          <a:ext cx="10515300" cy="7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83" tIns="74583" rIns="74583" bIns="74583" numCol="1" spcCol="1270" anchor="ctr" anchorCtr="0">
          <a:noAutofit/>
        </a:bodyPr>
        <a:lstStyle/>
        <a:p>
          <a:pPr marL="0" lvl="0" indent="0" algn="l" defTabSz="844550">
            <a:lnSpc>
              <a:spcPct val="100000"/>
            </a:lnSpc>
            <a:spcBef>
              <a:spcPct val="0"/>
            </a:spcBef>
            <a:spcAft>
              <a:spcPct val="35000"/>
            </a:spcAft>
            <a:buNone/>
          </a:pPr>
          <a:r>
            <a:rPr lang="en-GB" sz="1900" kern="1200"/>
            <a:t>No immediate risks threaten operational delivery</a:t>
          </a:r>
          <a:endParaRPr lang="en-US" sz="1900" kern="1200"/>
        </a:p>
      </dsp:txBody>
      <dsp:txXfrm>
        <a:off x="813958" y="882560"/>
        <a:ext cx="10515300" cy="704725"/>
      </dsp:txXfrm>
    </dsp:sp>
    <dsp:sp modelId="{41F93A9B-7BAD-4DC5-BAA1-67BA99565347}">
      <dsp:nvSpPr>
        <dsp:cNvPr id="0" name=""/>
        <dsp:cNvSpPr/>
      </dsp:nvSpPr>
      <dsp:spPr>
        <a:xfrm>
          <a:off x="0" y="1763467"/>
          <a:ext cx="11329259" cy="704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905E0-0472-4028-ABA1-3F8F4A5710F8}">
      <dsp:nvSpPr>
        <dsp:cNvPr id="0" name=""/>
        <dsp:cNvSpPr/>
      </dsp:nvSpPr>
      <dsp:spPr>
        <a:xfrm>
          <a:off x="213179" y="1922030"/>
          <a:ext cx="387599" cy="387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D2C70F-5BB1-47D2-802A-023F0FBA39A4}">
      <dsp:nvSpPr>
        <dsp:cNvPr id="0" name=""/>
        <dsp:cNvSpPr/>
      </dsp:nvSpPr>
      <dsp:spPr>
        <a:xfrm>
          <a:off x="813958" y="1763467"/>
          <a:ext cx="10515300" cy="7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83" tIns="74583" rIns="74583" bIns="74583" numCol="1" spcCol="1270" anchor="ctr" anchorCtr="0">
          <a:noAutofit/>
        </a:bodyPr>
        <a:lstStyle/>
        <a:p>
          <a:pPr marL="0" lvl="0" indent="0" algn="l" defTabSz="844550">
            <a:lnSpc>
              <a:spcPct val="100000"/>
            </a:lnSpc>
            <a:spcBef>
              <a:spcPct val="0"/>
            </a:spcBef>
            <a:spcAft>
              <a:spcPct val="35000"/>
            </a:spcAft>
            <a:buNone/>
          </a:pPr>
          <a:r>
            <a:rPr lang="en-GB" sz="1900" b="1" kern="1200"/>
            <a:t>Forward focus:</a:t>
          </a:r>
          <a:endParaRPr lang="en-US" sz="1900" kern="1200"/>
        </a:p>
      </dsp:txBody>
      <dsp:txXfrm>
        <a:off x="813958" y="1763467"/>
        <a:ext cx="10515300" cy="704725"/>
      </dsp:txXfrm>
    </dsp:sp>
    <dsp:sp modelId="{DFFC2B68-C0DB-4C96-BF3D-342CC217396C}">
      <dsp:nvSpPr>
        <dsp:cNvPr id="0" name=""/>
        <dsp:cNvSpPr/>
      </dsp:nvSpPr>
      <dsp:spPr>
        <a:xfrm>
          <a:off x="0" y="2644374"/>
          <a:ext cx="11329259" cy="704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00F4F-4380-48E5-A00A-C2945388B1A4}">
      <dsp:nvSpPr>
        <dsp:cNvPr id="0" name=""/>
        <dsp:cNvSpPr/>
      </dsp:nvSpPr>
      <dsp:spPr>
        <a:xfrm>
          <a:off x="213179" y="2802937"/>
          <a:ext cx="387599" cy="387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73951B-77A8-474D-A756-478C58900EB0}">
      <dsp:nvSpPr>
        <dsp:cNvPr id="0" name=""/>
        <dsp:cNvSpPr/>
      </dsp:nvSpPr>
      <dsp:spPr>
        <a:xfrm>
          <a:off x="813958" y="2644374"/>
          <a:ext cx="10515300" cy="7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83" tIns="74583" rIns="74583" bIns="74583" numCol="1" spcCol="1270" anchor="ctr" anchorCtr="0">
          <a:noAutofit/>
        </a:bodyPr>
        <a:lstStyle/>
        <a:p>
          <a:pPr marL="0" lvl="0" indent="0" algn="l" defTabSz="844550">
            <a:lnSpc>
              <a:spcPct val="100000"/>
            </a:lnSpc>
            <a:spcBef>
              <a:spcPct val="0"/>
            </a:spcBef>
            <a:spcAft>
              <a:spcPct val="35000"/>
            </a:spcAft>
            <a:buNone/>
          </a:pPr>
          <a:r>
            <a:rPr lang="en-GB" sz="1900" kern="1200"/>
            <a:t>Delivery of 2026/27 NPG growth</a:t>
          </a:r>
          <a:endParaRPr lang="en-US" sz="1900" kern="1200"/>
        </a:p>
      </dsp:txBody>
      <dsp:txXfrm>
        <a:off x="813958" y="2644374"/>
        <a:ext cx="10515300" cy="704725"/>
      </dsp:txXfrm>
    </dsp:sp>
    <dsp:sp modelId="{3103FA5B-A6C8-493E-8C2A-DE067E0B0B0F}">
      <dsp:nvSpPr>
        <dsp:cNvPr id="0" name=""/>
        <dsp:cNvSpPr/>
      </dsp:nvSpPr>
      <dsp:spPr>
        <a:xfrm>
          <a:off x="0" y="3525281"/>
          <a:ext cx="11329259" cy="704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0156A-0850-4A2A-AAE4-4E2FC6DF77C0}">
      <dsp:nvSpPr>
        <dsp:cNvPr id="0" name=""/>
        <dsp:cNvSpPr/>
      </dsp:nvSpPr>
      <dsp:spPr>
        <a:xfrm>
          <a:off x="213179" y="3683844"/>
          <a:ext cx="387599" cy="387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855DA4-5472-4F57-A179-6132F93CC40D}">
      <dsp:nvSpPr>
        <dsp:cNvPr id="0" name=""/>
        <dsp:cNvSpPr/>
      </dsp:nvSpPr>
      <dsp:spPr>
        <a:xfrm>
          <a:off x="813958" y="3525281"/>
          <a:ext cx="10515300" cy="7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83" tIns="74583" rIns="74583" bIns="74583" numCol="1" spcCol="1270" anchor="ctr" anchorCtr="0">
          <a:noAutofit/>
        </a:bodyPr>
        <a:lstStyle/>
        <a:p>
          <a:pPr marL="0" lvl="0" indent="0" algn="l" defTabSz="844550">
            <a:lnSpc>
              <a:spcPct val="100000"/>
            </a:lnSpc>
            <a:spcBef>
              <a:spcPct val="0"/>
            </a:spcBef>
            <a:spcAft>
              <a:spcPct val="35000"/>
            </a:spcAft>
            <a:buNone/>
          </a:pPr>
          <a:r>
            <a:rPr lang="en-GB" sz="1900" kern="1200"/>
            <a:t>Continued grip on specialist capability</a:t>
          </a:r>
          <a:endParaRPr lang="en-US" sz="1900" kern="1200"/>
        </a:p>
      </dsp:txBody>
      <dsp:txXfrm>
        <a:off x="813958" y="3525281"/>
        <a:ext cx="10515300" cy="704725"/>
      </dsp:txXfrm>
    </dsp:sp>
    <dsp:sp modelId="{D88902CB-A6EC-4B50-A1B2-26B1DD97C2C6}">
      <dsp:nvSpPr>
        <dsp:cNvPr id="0" name=""/>
        <dsp:cNvSpPr/>
      </dsp:nvSpPr>
      <dsp:spPr>
        <a:xfrm>
          <a:off x="0" y="4406188"/>
          <a:ext cx="11329259" cy="704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C28C7-5CAE-40C3-AEEC-2B5AE995A271}">
      <dsp:nvSpPr>
        <dsp:cNvPr id="0" name=""/>
        <dsp:cNvSpPr/>
      </dsp:nvSpPr>
      <dsp:spPr>
        <a:xfrm>
          <a:off x="213179" y="4564751"/>
          <a:ext cx="387599" cy="3875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6BCD00-168D-4A47-882E-9FCB1BCA0406}">
      <dsp:nvSpPr>
        <dsp:cNvPr id="0" name=""/>
        <dsp:cNvSpPr/>
      </dsp:nvSpPr>
      <dsp:spPr>
        <a:xfrm>
          <a:off x="813958" y="4406188"/>
          <a:ext cx="10515300" cy="7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83" tIns="74583" rIns="74583" bIns="74583" numCol="1" spcCol="1270" anchor="ctr" anchorCtr="0">
          <a:noAutofit/>
        </a:bodyPr>
        <a:lstStyle/>
        <a:p>
          <a:pPr marL="0" lvl="0" indent="0" algn="l" defTabSz="844550">
            <a:lnSpc>
              <a:spcPct val="100000"/>
            </a:lnSpc>
            <a:spcBef>
              <a:spcPct val="0"/>
            </a:spcBef>
            <a:spcAft>
              <a:spcPct val="35000"/>
            </a:spcAft>
            <a:buNone/>
          </a:pPr>
          <a:r>
            <a:rPr lang="en-GB" sz="1900" kern="1200"/>
            <a:t>Sustained emphasis on wellbeing and culture</a:t>
          </a:r>
          <a:endParaRPr lang="en-US" sz="1900" kern="1200"/>
        </a:p>
      </dsp:txBody>
      <dsp:txXfrm>
        <a:off x="813958" y="4406188"/>
        <a:ext cx="10515300" cy="7047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14409F4-5135-4D85-A878-293C22AC39B9}" type="datetimeFigureOut">
              <a:t>4/28/2026</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E596594-CA87-4396-89C4-543E43CDFE55}" type="slidenum">
              <a:t>‹#›</a:t>
            </a:fld>
            <a:endParaRPr lang="en-GB"/>
          </a:p>
        </p:txBody>
      </p:sp>
    </p:spTree>
    <p:extLst>
      <p:ext uri="{BB962C8B-B14F-4D97-AF65-F5344CB8AC3E}">
        <p14:creationId xmlns:p14="http://schemas.microsoft.com/office/powerpoint/2010/main" val="252021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67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53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45E1-72C4-255C-D884-2D04FBE59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6FDCC-51AD-8CED-A054-6546DE230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9AF21-C57A-F6ED-6822-8D6E28C732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0BB6A4-2D86-5F5B-766C-600D7CC9D2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01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596594-CA87-4396-89C4-543E43CDFE55}" type="slidenum">
              <a:rPr lang="en-GB" smtClean="0"/>
              <a:t>4</a:t>
            </a:fld>
            <a:endParaRPr lang="en-GB"/>
          </a:p>
        </p:txBody>
      </p:sp>
    </p:spTree>
    <p:extLst>
      <p:ext uri="{BB962C8B-B14F-4D97-AF65-F5344CB8AC3E}">
        <p14:creationId xmlns:p14="http://schemas.microsoft.com/office/powerpoint/2010/main" val="235474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Temporary Contracts: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25 staff (23.68 FTE) on fixed-term contracts (excluding externally-funded posts), including 3 apprentices.</a:t>
            </a:r>
          </a:p>
          <a:p>
            <a:r>
              <a:rPr lang="en-GB" sz="1200" kern="1200">
                <a:solidFill>
                  <a:schemeClr val="tx1"/>
                </a:solidFill>
                <a:effectLst/>
                <a:latin typeface="+mn-lt"/>
                <a:ea typeface="+mn-ea"/>
                <a:cs typeface="+mn-cs"/>
              </a:rPr>
              <a:t>21 of the contracts end prior to 31.03.27</a:t>
            </a:r>
          </a:p>
          <a:p>
            <a:r>
              <a:rPr lang="en-GB" sz="1200" kern="1200">
                <a:solidFill>
                  <a:schemeClr val="tx1"/>
                </a:solidFill>
                <a:effectLst/>
                <a:latin typeface="+mn-lt"/>
                <a:ea typeface="+mn-ea"/>
                <a:cs typeface="+mn-cs"/>
              </a:rPr>
              <a:t>There is redundancy liability for 5 of these staff.</a:t>
            </a:r>
          </a:p>
          <a:p>
            <a:r>
              <a:rPr lang="en-GB" sz="1200" kern="1200">
                <a:solidFill>
                  <a:schemeClr val="tx1"/>
                </a:solidFill>
                <a:effectLst/>
                <a:latin typeface="+mn-lt"/>
                <a:ea typeface="+mn-ea"/>
                <a:cs typeface="+mn-cs"/>
              </a:rPr>
              <a:t>Not renewing staff on FTC and deletion of the post offers potential savings for PBB13 without significant redundancy liability however, service level reductions would need to be considered.</a:t>
            </a:r>
          </a:p>
          <a:p>
            <a:r>
              <a:rPr lang="en-GB"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Agency contracts: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9 staff on agency contracts (7 in Estates, 5 of which are cleaners). Most are part-time.</a:t>
            </a:r>
          </a:p>
          <a:p>
            <a:r>
              <a:rPr lang="en-GB" sz="1200" kern="1200">
                <a:solidFill>
                  <a:schemeClr val="tx1"/>
                </a:solidFill>
                <a:effectLst/>
                <a:latin typeface="+mn-lt"/>
                <a:ea typeface="+mn-ea"/>
                <a:cs typeface="+mn-cs"/>
              </a:rPr>
              <a:t>They often take on cleaners first via agency and if they are considered suitable, will then offer them a contract.</a:t>
            </a:r>
          </a:p>
          <a:p>
            <a:r>
              <a:rPr lang="en-GB" sz="1200" kern="1200">
                <a:solidFill>
                  <a:schemeClr val="tx1"/>
                </a:solidFill>
                <a:effectLst/>
                <a:latin typeface="+mn-lt"/>
                <a:ea typeface="+mn-ea"/>
                <a:cs typeface="+mn-cs"/>
              </a:rPr>
              <a:t>They are regularly reviewed to determine if still required or if FTC would more cost effective.</a:t>
            </a:r>
          </a:p>
          <a:p>
            <a:r>
              <a:rPr lang="en-GB" sz="120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EE596594-CA87-4396-89C4-543E43CDFE55}" type="slidenum">
              <a:rPr lang="en-GB" smtClean="0"/>
              <a:t>6</a:t>
            </a:fld>
            <a:endParaRPr lang="en-GB"/>
          </a:p>
        </p:txBody>
      </p:sp>
    </p:spTree>
    <p:extLst>
      <p:ext uri="{BB962C8B-B14F-4D97-AF65-F5344CB8AC3E}">
        <p14:creationId xmlns:p14="http://schemas.microsoft.com/office/powerpoint/2010/main" val="43219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284A-123A-B455-727F-F5FAA55A5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46C93-7DB7-0D40-3E1B-BF9E530C5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1DACA-DB3C-A8D8-560F-ED260DB75B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Officer numbers have steadily increased, reflecting sustained investment through the Police Uplift initiative launched in 2019 and, more recently, the Neighbourhood Policing Increase. Consequently, and as a result of budget constraints, PCSO numbers have declined over the past four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Police staff levels reached their peak in 2022/23 when the Blue Light Collaboration was fully operational, and the disaggregation of MFSS required additional staff to support the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then, there has been a gradual reduction in police staff due to the disaggregation of the Blue Light Collaboration and the ongoing need for budget savings, while police officer numbers had to be maintained.  See next slide</a:t>
            </a:r>
          </a:p>
          <a:p>
            <a:endParaRPr lang="en-GB" dirty="0"/>
          </a:p>
        </p:txBody>
      </p:sp>
      <p:sp>
        <p:nvSpPr>
          <p:cNvPr id="4" name="Slide Number Placeholder 3">
            <a:extLst>
              <a:ext uri="{FF2B5EF4-FFF2-40B4-BE49-F238E27FC236}">
                <a16:creationId xmlns:a16="http://schemas.microsoft.com/office/drawing/2014/main" id="{B6A96603-4538-A0D1-C4E7-DD3DF96973C8}"/>
              </a:ext>
            </a:extLst>
          </p:cNvPr>
          <p:cNvSpPr>
            <a:spLocks noGrp="1"/>
          </p:cNvSpPr>
          <p:nvPr>
            <p:ph type="sldNum" sz="quarter" idx="5"/>
          </p:nvPr>
        </p:nvSpPr>
        <p:spPr/>
        <p:txBody>
          <a:bodyPr/>
          <a:lstStyle/>
          <a:p>
            <a:fld id="{EE596594-CA87-4396-89C4-543E43CDFE55}" type="slidenum">
              <a:rPr lang="en-GB" smtClean="0"/>
              <a:t>7</a:t>
            </a:fld>
            <a:endParaRPr lang="en-GB"/>
          </a:p>
        </p:txBody>
      </p:sp>
    </p:spTree>
    <p:extLst>
      <p:ext uri="{BB962C8B-B14F-4D97-AF65-F5344CB8AC3E}">
        <p14:creationId xmlns:p14="http://schemas.microsoft.com/office/powerpoint/2010/main" val="294581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45E1-72C4-255C-D884-2D04FBE59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6FDCC-51AD-8CED-A054-6546DE230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9AF21-C57A-F6ED-6822-8D6E28C732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0BB6A4-2D86-5F5B-766C-600D7CC9D2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01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02325-BCEF-C81E-E6CE-04CE9B7DF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AB046-4052-49F3-7B55-9828BC807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36310-E8C5-65FF-B90A-B2E5EADEEE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3B1699-A418-5E65-98CC-F0083E1876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7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EF81-E11B-DA46-5030-8449F2F16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26E67-0449-8CB9-1ED8-3EB75E949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141BC-FB62-D9B4-CC03-3334AD59B9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1A1E1B-4186-8F90-5D23-19BA9D0173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98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28801"/>
            <a:ext cx="10363200" cy="1470025"/>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692624"/>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021289"/>
            <a:ext cx="284480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165600" y="6021289"/>
            <a:ext cx="3860800" cy="365125"/>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737600" y="6021289"/>
            <a:ext cx="2844800" cy="365125"/>
          </a:xfrm>
          <a:prstGeom prst="rect">
            <a:avLst/>
          </a:prstGeom>
        </p:spPr>
        <p:txBody>
          <a:bodyPr/>
          <a:lstStyle>
            <a:lvl1pP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92097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5E1C-BF6B-43E8-B01D-7225046805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F9F7F3-A408-421C-B513-B5764F2DF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FBAAC4B2-6FAA-46E4-8BC7-5E6194BF0AAA}" type="slidenum">
              <a:rPr lang="en-GB" smtClean="0"/>
              <a:t>‹#›</a:t>
            </a:fld>
            <a:endParaRPr lang="en-GB"/>
          </a:p>
        </p:txBody>
      </p:sp>
    </p:spTree>
    <p:extLst>
      <p:ext uri="{BB962C8B-B14F-4D97-AF65-F5344CB8AC3E}">
        <p14:creationId xmlns:p14="http://schemas.microsoft.com/office/powerpoint/2010/main" val="141077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555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788741" y="3912927"/>
            <a:ext cx="4403259" cy="2944591"/>
          </a:xfrm>
          <a:prstGeom prst="rect">
            <a:avLst/>
          </a:prstGeom>
        </p:spPr>
      </p:pic>
      <p:pic>
        <p:nvPicPr>
          <p:cNvPr id="17" name="bg object 17"/>
          <p:cNvPicPr/>
          <p:nvPr/>
        </p:nvPicPr>
        <p:blipFill>
          <a:blip r:embed="rId3" cstate="print"/>
          <a:stretch>
            <a:fillRect/>
          </a:stretch>
        </p:blipFill>
        <p:spPr>
          <a:xfrm>
            <a:off x="811938" y="5806113"/>
            <a:ext cx="1671828" cy="636987"/>
          </a:xfrm>
          <a:prstGeom prst="rect">
            <a:avLst/>
          </a:prstGeom>
        </p:spPr>
      </p:pic>
      <p:sp>
        <p:nvSpPr>
          <p:cNvPr id="2" name="Holder 2"/>
          <p:cNvSpPr>
            <a:spLocks noGrp="1"/>
          </p:cNvSpPr>
          <p:nvPr>
            <p:ph type="title"/>
          </p:nvPr>
        </p:nvSpPr>
        <p:spPr/>
        <p:txBody>
          <a:bodyPr lIns="0" tIns="0" rIns="0" bIns="0"/>
          <a:lstStyle>
            <a:lvl1pPr>
              <a:defRPr sz="3305" b="0" i="0">
                <a:solidFill>
                  <a:srgbClr val="231F20"/>
                </a:solidFill>
                <a:latin typeface="Inter"/>
                <a:cs typeface="Inter"/>
              </a:defRPr>
            </a:lvl1pPr>
          </a:lstStyle>
          <a:p>
            <a:endParaRPr/>
          </a:p>
        </p:txBody>
      </p:sp>
      <p:sp>
        <p:nvSpPr>
          <p:cNvPr id="3" name="Holder 3"/>
          <p:cNvSpPr>
            <a:spLocks noGrp="1"/>
          </p:cNvSpPr>
          <p:nvPr>
            <p:ph type="body" idx="1"/>
          </p:nvPr>
        </p:nvSpPr>
        <p:spPr/>
        <p:txBody>
          <a:bodyPr lIns="0" tIns="0" rIns="0" bIns="0"/>
          <a:lstStyle>
            <a:lvl1pPr>
              <a:defRPr sz="1880" b="0" i="0">
                <a:solidFill>
                  <a:srgbClr val="231F20"/>
                </a:solidFill>
                <a:latin typeface="Inter"/>
                <a:cs typeface="Inte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75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ain bod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1371" y="1412776"/>
            <a:ext cx="11329259"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a:xfrm>
            <a:off x="431371" y="44624"/>
            <a:ext cx="8736971" cy="1143000"/>
          </a:xfrm>
        </p:spPr>
        <p:txBody>
          <a:bodyPr>
            <a:normAutofit/>
          </a:bodyPr>
          <a:lstStyle>
            <a:lvl1pPr algn="l">
              <a:defRPr sz="4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8429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5EAD-0875-4AE7-3269-4844117343D5}"/>
              </a:ext>
            </a:extLst>
          </p:cNvPr>
          <p:cNvSpPr>
            <a:spLocks noGrp="1"/>
          </p:cNvSpPr>
          <p:nvPr>
            <p:ph type="title"/>
          </p:nvPr>
        </p:nvSpPr>
        <p:spPr/>
        <p:txBody>
          <a:bodyPr/>
          <a:lstStyle/>
          <a:p>
            <a:r>
              <a:rPr lang="en-US"/>
              <a:t>Click to edit Master title style</a:t>
            </a:r>
            <a:endParaRPr lang="en-GB"/>
          </a:p>
        </p:txBody>
      </p:sp>
      <p:sp>
        <p:nvSpPr>
          <p:cNvPr id="5" name="Content Placeholder 3">
            <a:extLst>
              <a:ext uri="{FF2B5EF4-FFF2-40B4-BE49-F238E27FC236}">
                <a16:creationId xmlns:a16="http://schemas.microsoft.com/office/drawing/2014/main" id="{44BD043B-46CD-786F-FDD2-E3074791BF11}"/>
              </a:ext>
            </a:extLst>
          </p:cNvPr>
          <p:cNvSpPr>
            <a:spLocks noGrp="1"/>
          </p:cNvSpPr>
          <p:nvPr>
            <p:ph sz="quarter" idx="10"/>
          </p:nvPr>
        </p:nvSpPr>
        <p:spPr>
          <a:xfrm>
            <a:off x="431371" y="1412776"/>
            <a:ext cx="5472608"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5A5BC001-A49B-949E-5C0E-8C932B5B09C2}"/>
              </a:ext>
            </a:extLst>
          </p:cNvPr>
          <p:cNvSpPr>
            <a:spLocks noGrp="1"/>
          </p:cNvSpPr>
          <p:nvPr>
            <p:ph sz="quarter" idx="11"/>
          </p:nvPr>
        </p:nvSpPr>
        <p:spPr>
          <a:xfrm>
            <a:off x="6240016" y="1415370"/>
            <a:ext cx="5472608"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975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6830A0-0E19-F66A-52FA-A7DFD0FE1312}"/>
              </a:ext>
            </a:extLst>
          </p:cNvPr>
          <p:cNvSpPr/>
          <p:nvPr userDrawn="1"/>
        </p:nvSpPr>
        <p:spPr>
          <a:xfrm>
            <a:off x="0" y="0"/>
            <a:ext cx="12192000" cy="6858000"/>
          </a:xfrm>
          <a:prstGeom prst="rect">
            <a:avLst/>
          </a:prstGeom>
          <a:solidFill>
            <a:srgbClr val="192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6179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5E1C-BF6B-43E8-B01D-7225046805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F9F7F3-A408-421C-B513-B5764F2DF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FBAAC4B2-6FAA-46E4-8BC7-5E6194BF0AAA}" type="slidenum">
              <a:rPr lang="en-GB" smtClean="0"/>
              <a:t>‹#›</a:t>
            </a:fld>
            <a:endParaRPr lang="en-GB"/>
          </a:p>
        </p:txBody>
      </p:sp>
    </p:spTree>
    <p:extLst>
      <p:ext uri="{BB962C8B-B14F-4D97-AF65-F5344CB8AC3E}">
        <p14:creationId xmlns:p14="http://schemas.microsoft.com/office/powerpoint/2010/main" val="118029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28801"/>
            <a:ext cx="10363200" cy="1470025"/>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692624"/>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021289"/>
            <a:ext cx="284480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165600" y="6021289"/>
            <a:ext cx="3860800" cy="365125"/>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9266989" y="642078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184685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main bod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1371" y="1412776"/>
            <a:ext cx="11329259"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a:xfrm>
            <a:off x="431371" y="44624"/>
            <a:ext cx="8736971" cy="1143000"/>
          </a:xfrm>
        </p:spPr>
        <p:txBody>
          <a:bodyPr>
            <a:normAutofit/>
          </a:bodyPr>
          <a:lstStyle>
            <a:lvl1pPr algn="l">
              <a:defRPr sz="4000">
                <a:solidFill>
                  <a:schemeClr val="bg1"/>
                </a:solidFill>
              </a:defRPr>
            </a:lvl1pPr>
          </a:lstStyle>
          <a:p>
            <a:r>
              <a:rPr lang="en-US"/>
              <a:t>Click to edit Master title style</a:t>
            </a:r>
            <a:endParaRPr lang="en-GB"/>
          </a:p>
        </p:txBody>
      </p:sp>
      <p:sp>
        <p:nvSpPr>
          <p:cNvPr id="2" name="Slide Number Placeholder 5">
            <a:extLst>
              <a:ext uri="{FF2B5EF4-FFF2-40B4-BE49-F238E27FC236}">
                <a16:creationId xmlns:a16="http://schemas.microsoft.com/office/drawing/2014/main" id="{B386024E-7C27-9CA6-DE0F-B9B72022BE89}"/>
              </a:ext>
            </a:extLst>
          </p:cNvPr>
          <p:cNvSpPr>
            <a:spLocks noGrp="1"/>
          </p:cNvSpPr>
          <p:nvPr>
            <p:ph type="sldNum" sz="quarter" idx="12"/>
          </p:nvPr>
        </p:nvSpPr>
        <p:spPr>
          <a:xfrm>
            <a:off x="9347200" y="648874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191961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5EAD-0875-4AE7-3269-4844117343D5}"/>
              </a:ext>
            </a:extLst>
          </p:cNvPr>
          <p:cNvSpPr>
            <a:spLocks noGrp="1"/>
          </p:cNvSpPr>
          <p:nvPr>
            <p:ph type="title"/>
          </p:nvPr>
        </p:nvSpPr>
        <p:spPr/>
        <p:txBody>
          <a:bodyPr/>
          <a:lstStyle/>
          <a:p>
            <a:r>
              <a:rPr lang="en-US"/>
              <a:t>Click to edit Master title style</a:t>
            </a:r>
            <a:endParaRPr lang="en-GB"/>
          </a:p>
        </p:txBody>
      </p:sp>
      <p:sp>
        <p:nvSpPr>
          <p:cNvPr id="5" name="Content Placeholder 3">
            <a:extLst>
              <a:ext uri="{FF2B5EF4-FFF2-40B4-BE49-F238E27FC236}">
                <a16:creationId xmlns:a16="http://schemas.microsoft.com/office/drawing/2014/main" id="{44BD043B-46CD-786F-FDD2-E3074791BF11}"/>
              </a:ext>
            </a:extLst>
          </p:cNvPr>
          <p:cNvSpPr>
            <a:spLocks noGrp="1"/>
          </p:cNvSpPr>
          <p:nvPr>
            <p:ph sz="quarter" idx="10"/>
          </p:nvPr>
        </p:nvSpPr>
        <p:spPr>
          <a:xfrm>
            <a:off x="431371" y="1412776"/>
            <a:ext cx="5472608"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5A5BC001-A49B-949E-5C0E-8C932B5B09C2}"/>
              </a:ext>
            </a:extLst>
          </p:cNvPr>
          <p:cNvSpPr>
            <a:spLocks noGrp="1"/>
          </p:cNvSpPr>
          <p:nvPr>
            <p:ph sz="quarter" idx="11"/>
          </p:nvPr>
        </p:nvSpPr>
        <p:spPr>
          <a:xfrm>
            <a:off x="5566247" y="496336"/>
            <a:ext cx="5472608"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135DB1D-0383-0C1D-8B78-BE7AE0C1F19C}"/>
              </a:ext>
            </a:extLst>
          </p:cNvPr>
          <p:cNvSpPr>
            <a:spLocks noGrp="1"/>
          </p:cNvSpPr>
          <p:nvPr>
            <p:ph type="sldNum" sz="quarter" idx="12"/>
          </p:nvPr>
        </p:nvSpPr>
        <p:spPr>
          <a:xfrm>
            <a:off x="9266990" y="639603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93285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6830A0-0E19-F66A-52FA-A7DFD0FE1312}"/>
              </a:ext>
            </a:extLst>
          </p:cNvPr>
          <p:cNvSpPr/>
          <p:nvPr userDrawn="1"/>
        </p:nvSpPr>
        <p:spPr>
          <a:xfrm>
            <a:off x="0" y="0"/>
            <a:ext cx="12192000" cy="6858000"/>
          </a:xfrm>
          <a:prstGeom prst="rect">
            <a:avLst/>
          </a:prstGeom>
          <a:solidFill>
            <a:srgbClr val="192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Slide Number Placeholder 5">
            <a:extLst>
              <a:ext uri="{FF2B5EF4-FFF2-40B4-BE49-F238E27FC236}">
                <a16:creationId xmlns:a16="http://schemas.microsoft.com/office/drawing/2014/main" id="{EF268B5B-8D76-5801-FB04-B900454C6330}"/>
              </a:ext>
            </a:extLst>
          </p:cNvPr>
          <p:cNvSpPr>
            <a:spLocks noGrp="1"/>
          </p:cNvSpPr>
          <p:nvPr>
            <p:ph type="sldNum" sz="quarter" idx="12"/>
          </p:nvPr>
        </p:nvSpPr>
        <p:spPr>
          <a:xfrm>
            <a:off x="9276614" y="638704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960787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9BE863-70DD-64CA-FCA7-8CF4BFFCF7BF}"/>
              </a:ext>
            </a:extLst>
          </p:cNvPr>
          <p:cNvSpPr/>
          <p:nvPr userDrawn="1"/>
        </p:nvSpPr>
        <p:spPr>
          <a:xfrm>
            <a:off x="0" y="0"/>
            <a:ext cx="12192000" cy="6858000"/>
          </a:xfrm>
          <a:prstGeom prst="rect">
            <a:avLst/>
          </a:prstGeom>
          <a:solidFill>
            <a:srgbClr val="192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609600" y="53752"/>
            <a:ext cx="836672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with white text&#10;&#10;Description automatically generated">
            <a:extLst>
              <a:ext uri="{FF2B5EF4-FFF2-40B4-BE49-F238E27FC236}">
                <a16:creationId xmlns:a16="http://schemas.microsoft.com/office/drawing/2014/main" id="{B264E1D5-E8FC-0EE7-395C-41D4681586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32830" y="60216"/>
            <a:ext cx="2971272" cy="1303569"/>
          </a:xfrm>
          <a:prstGeom prst="rect">
            <a:avLst/>
          </a:prstGeom>
        </p:spPr>
      </p:pic>
    </p:spTree>
    <p:extLst>
      <p:ext uri="{BB962C8B-B14F-4D97-AF65-F5344CB8AC3E}">
        <p14:creationId xmlns:p14="http://schemas.microsoft.com/office/powerpoint/2010/main" val="109902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9BE863-70DD-64CA-FCA7-8CF4BFFCF7BF}"/>
              </a:ext>
            </a:extLst>
          </p:cNvPr>
          <p:cNvSpPr/>
          <p:nvPr userDrawn="1"/>
        </p:nvSpPr>
        <p:spPr>
          <a:xfrm>
            <a:off x="0" y="0"/>
            <a:ext cx="12192000" cy="6858000"/>
          </a:xfrm>
          <a:prstGeom prst="rect">
            <a:avLst/>
          </a:prstGeom>
          <a:solidFill>
            <a:srgbClr val="192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609600" y="53752"/>
            <a:ext cx="836672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with white text&#10;&#10;Description automatically generated">
            <a:extLst>
              <a:ext uri="{FF2B5EF4-FFF2-40B4-BE49-F238E27FC236}">
                <a16:creationId xmlns:a16="http://schemas.microsoft.com/office/drawing/2014/main" id="{B264E1D5-E8FC-0EE7-395C-41D46815861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32830" y="60216"/>
            <a:ext cx="2971272" cy="1303569"/>
          </a:xfrm>
          <a:prstGeom prst="rect">
            <a:avLst/>
          </a:prstGeom>
        </p:spPr>
      </p:pic>
      <p:sp>
        <p:nvSpPr>
          <p:cNvPr id="4" name="Slide Number Placeholder 5">
            <a:extLst>
              <a:ext uri="{FF2B5EF4-FFF2-40B4-BE49-F238E27FC236}">
                <a16:creationId xmlns:a16="http://schemas.microsoft.com/office/drawing/2014/main" id="{1899D0CE-0BEC-2BAA-F60C-B3FAED92F4F9}"/>
              </a:ext>
            </a:extLst>
          </p:cNvPr>
          <p:cNvSpPr>
            <a:spLocks noGrp="1"/>
          </p:cNvSpPr>
          <p:nvPr>
            <p:ph type="sldNum" sz="quarter" idx="4"/>
          </p:nvPr>
        </p:nvSpPr>
        <p:spPr>
          <a:xfrm>
            <a:off x="9266989" y="642078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23544164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2369" y="688316"/>
            <a:ext cx="881090" cy="520607"/>
          </a:xfrm>
          <a:prstGeom prst="rect">
            <a:avLst/>
          </a:prstGeom>
        </p:spPr>
        <p:txBody>
          <a:bodyPr wrap="square" lIns="0" tIns="0" rIns="0" bIns="0">
            <a:spAutoFit/>
          </a:bodyPr>
          <a:lstStyle>
            <a:lvl1pPr>
              <a:defRPr sz="5450" b="0" i="0">
                <a:solidFill>
                  <a:srgbClr val="231F20"/>
                </a:solidFill>
                <a:latin typeface="Inter"/>
                <a:cs typeface="Inter"/>
              </a:defRPr>
            </a:lvl1pPr>
          </a:lstStyle>
          <a:p>
            <a:endParaRPr/>
          </a:p>
        </p:txBody>
      </p:sp>
      <p:sp>
        <p:nvSpPr>
          <p:cNvPr id="3" name="Holder 3"/>
          <p:cNvSpPr>
            <a:spLocks noGrp="1"/>
          </p:cNvSpPr>
          <p:nvPr>
            <p:ph type="body" idx="1"/>
          </p:nvPr>
        </p:nvSpPr>
        <p:spPr>
          <a:xfrm>
            <a:off x="787282" y="1326725"/>
            <a:ext cx="7654081" cy="2743200"/>
          </a:xfrm>
          <a:prstGeom prst="rect">
            <a:avLst/>
          </a:prstGeom>
        </p:spPr>
        <p:txBody>
          <a:bodyPr wrap="square" lIns="0" tIns="0" rIns="0" bIns="0">
            <a:spAutoFit/>
          </a:bodyPr>
          <a:lstStyle>
            <a:lvl1pPr>
              <a:defRPr sz="3100" b="0" i="0">
                <a:solidFill>
                  <a:srgbClr val="231F20"/>
                </a:solidFill>
                <a:latin typeface="Inter"/>
                <a:cs typeface="Inte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74424540"/>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0359" y="123773"/>
            <a:ext cx="6822060" cy="6630258"/>
          </a:xfrm>
          <a:custGeom>
            <a:avLst/>
            <a:gdLst/>
            <a:ahLst/>
            <a:cxnLst/>
            <a:rect l="l" t="t" r="r" b="b"/>
            <a:pathLst>
              <a:path w="10233808" h="9946085">
                <a:moveTo>
                  <a:pt x="0" y="0"/>
                </a:moveTo>
                <a:lnTo>
                  <a:pt x="10233808" y="0"/>
                </a:lnTo>
                <a:lnTo>
                  <a:pt x="10233808" y="9946086"/>
                </a:lnTo>
                <a:lnTo>
                  <a:pt x="0" y="9946086"/>
                </a:lnTo>
                <a:lnTo>
                  <a:pt x="0" y="0"/>
                </a:lnTo>
                <a:close/>
              </a:path>
            </a:pathLst>
          </a:custGeom>
          <a:blipFill>
            <a:blip r:embed="rId3"/>
            <a:stretch>
              <a:fillRect t="-2085" r="-34126" b="-156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442070" y="123774"/>
            <a:ext cx="6749502" cy="6610454"/>
          </a:xfrm>
          <a:custGeom>
            <a:avLst/>
            <a:gdLst/>
            <a:ahLst/>
            <a:cxnLst/>
            <a:rect l="l" t="t" r="r" b="b"/>
            <a:pathLst>
              <a:path w="18192525" h="10242771">
                <a:moveTo>
                  <a:pt x="0" y="0"/>
                </a:moveTo>
                <a:lnTo>
                  <a:pt x="18192526" y="0"/>
                </a:lnTo>
                <a:lnTo>
                  <a:pt x="18192526" y="10242771"/>
                </a:lnTo>
                <a:lnTo>
                  <a:pt x="0" y="10242771"/>
                </a:lnTo>
                <a:lnTo>
                  <a:pt x="0" y="0"/>
                </a:lnTo>
                <a:close/>
              </a:path>
            </a:pathLst>
          </a:custGeom>
          <a:blipFill>
            <a:blip r:embed="rId4"/>
            <a:stretch>
              <a:fillRect t="1" r="-79680" b="-32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4"/>
          <p:cNvSpPr/>
          <p:nvPr/>
        </p:nvSpPr>
        <p:spPr>
          <a:xfrm>
            <a:off x="428" y="241"/>
            <a:ext cx="12191144" cy="685751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l="-37" r="-3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5"/>
          <p:cNvSpPr/>
          <p:nvPr/>
        </p:nvSpPr>
        <p:spPr>
          <a:xfrm>
            <a:off x="686180" y="4895319"/>
            <a:ext cx="3337307" cy="1276689"/>
          </a:xfrm>
          <a:custGeom>
            <a:avLst/>
            <a:gdLst/>
            <a:ahLst/>
            <a:cxnLst/>
            <a:rect l="l" t="t" r="r" b="b"/>
            <a:pathLst>
              <a:path w="5006312" h="1915167">
                <a:moveTo>
                  <a:pt x="0" y="0"/>
                </a:moveTo>
                <a:lnTo>
                  <a:pt x="5006312" y="0"/>
                </a:lnTo>
                <a:lnTo>
                  <a:pt x="5006312" y="1915167"/>
                </a:lnTo>
                <a:lnTo>
                  <a:pt x="0" y="1915167"/>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4">
            <a:extLst>
              <a:ext uri="{FF2B5EF4-FFF2-40B4-BE49-F238E27FC236}">
                <a16:creationId xmlns:a16="http://schemas.microsoft.com/office/drawing/2014/main" id="{D59AF790-A93D-A7C7-D24E-C1D0F7C57C36}"/>
              </a:ext>
            </a:extLst>
          </p:cNvPr>
          <p:cNvSpPr txBox="1">
            <a:spLocks/>
          </p:cNvSpPr>
          <p:nvPr/>
        </p:nvSpPr>
        <p:spPr>
          <a:xfrm>
            <a:off x="739246" y="940276"/>
            <a:ext cx="4572210" cy="1472836"/>
          </a:xfrm>
          <a:prstGeom prst="rect">
            <a:avLst/>
          </a:prstGeom>
        </p:spPr>
        <p:txBody>
          <a:bodyPr vert="horz" wrap="square" lIns="0" tIns="132077"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701" marR="8086" lvl="0" indent="0" algn="l" defTabSz="914400" rtl="0" eaLnBrk="1" fontAlgn="auto" latinLnBrk="0" hangingPunct="1">
              <a:lnSpc>
                <a:spcPts val="5167"/>
              </a:lnSpc>
              <a:spcBef>
                <a:spcPts val="1039"/>
              </a:spcBef>
              <a:spcAft>
                <a:spcPts val="0"/>
              </a:spcAft>
              <a:buClrTx/>
              <a:buSzTx/>
              <a:buFontTx/>
              <a:buNone/>
              <a:tabLst/>
              <a:defRPr/>
            </a:pPr>
            <a:r>
              <a:rPr kumimoji="0" lang="en-GB" sz="5094" b="1" i="0" u="none" strike="noStrike" kern="1200" cap="none" spc="-6" normalizeH="0" baseline="0" noProof="0" dirty="0">
                <a:ln>
                  <a:noFill/>
                </a:ln>
                <a:solidFill>
                  <a:prstClr val="white"/>
                </a:solidFill>
                <a:effectLst/>
                <a:uLnTx/>
                <a:uFillTx/>
                <a:latin typeface="Inter" panose="02000503000000020004" pitchFamily="2" charset="0"/>
                <a:ea typeface="Inter" panose="02000503000000020004" pitchFamily="2" charset="0"/>
                <a:cs typeface="+mj-cs"/>
              </a:rPr>
              <a:t>Public Scrutiny Meeting</a:t>
            </a:r>
            <a:endParaRPr kumimoji="0" lang="en-GB" sz="5094"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mj-cs"/>
            </a:endParaRPr>
          </a:p>
        </p:txBody>
      </p:sp>
      <p:sp>
        <p:nvSpPr>
          <p:cNvPr id="7" name="object 5">
            <a:extLst>
              <a:ext uri="{FF2B5EF4-FFF2-40B4-BE49-F238E27FC236}">
                <a16:creationId xmlns:a16="http://schemas.microsoft.com/office/drawing/2014/main" id="{7C2FA66B-2F63-CA6A-3A75-4B85BF4DCEC0}"/>
              </a:ext>
            </a:extLst>
          </p:cNvPr>
          <p:cNvSpPr txBox="1"/>
          <p:nvPr/>
        </p:nvSpPr>
        <p:spPr>
          <a:xfrm>
            <a:off x="739246" y="3353147"/>
            <a:ext cx="3337307" cy="599998"/>
          </a:xfrm>
          <a:prstGeom prst="rect">
            <a:avLst/>
          </a:prstGeom>
        </p:spPr>
        <p:txBody>
          <a:bodyPr vert="horz" wrap="square" lIns="0" tIns="8471" rIns="0" bIns="0" rtlCol="0">
            <a:spAutoFit/>
          </a:bodyPr>
          <a:lstStyle/>
          <a:p>
            <a:pPr marL="7701" marR="0" lvl="0" indent="0" algn="l" defTabSz="914400" rtl="0" eaLnBrk="1" fontAlgn="auto" latinLnBrk="0" hangingPunct="1">
              <a:lnSpc>
                <a:spcPct val="100000"/>
              </a:lnSpc>
              <a:spcBef>
                <a:spcPts val="67"/>
              </a:spcBef>
              <a:spcAft>
                <a:spcPts val="0"/>
              </a:spcAft>
              <a:buClrTx/>
              <a:buSzTx/>
              <a:buFontTx/>
              <a:buNone/>
              <a:tabLst/>
              <a:defRPr/>
            </a:pPr>
            <a:r>
              <a:rPr lang="en-GB" sz="1880" spc="-33" dirty="0">
                <a:solidFill>
                  <a:prstClr val="white"/>
                </a:solidFill>
                <a:latin typeface="Inter"/>
                <a:cs typeface="Inter"/>
              </a:rPr>
              <a:t>Wednesday</a:t>
            </a:r>
            <a:r>
              <a:rPr kumimoji="0" lang="en-GB" sz="1880" b="0" i="0" u="none" strike="noStrike" kern="1200" cap="none" spc="-33" normalizeH="0" baseline="0" noProof="0" dirty="0">
                <a:ln>
                  <a:noFill/>
                </a:ln>
                <a:solidFill>
                  <a:prstClr val="white"/>
                </a:solidFill>
                <a:effectLst/>
                <a:uLnTx/>
                <a:uFillTx/>
                <a:latin typeface="Inter"/>
                <a:ea typeface="+mn-ea"/>
                <a:cs typeface="Inter"/>
              </a:rPr>
              <a:t> 29 April 2026</a:t>
            </a:r>
          </a:p>
          <a:p>
            <a:pPr marL="7701" marR="0" lvl="0" indent="0" algn="l" defTabSz="914400" rtl="0" eaLnBrk="1" fontAlgn="auto" latinLnBrk="0" hangingPunct="1">
              <a:lnSpc>
                <a:spcPct val="100000"/>
              </a:lnSpc>
              <a:spcBef>
                <a:spcPts val="67"/>
              </a:spcBef>
              <a:spcAft>
                <a:spcPts val="0"/>
              </a:spcAft>
              <a:buClrTx/>
              <a:buSzTx/>
              <a:buFontTx/>
              <a:buNone/>
              <a:tabLst/>
              <a:defRPr/>
            </a:pPr>
            <a:r>
              <a:rPr kumimoji="0" lang="en-GB" sz="1880" b="0" i="0" u="none" strike="noStrike" kern="1200" cap="none" spc="-33" normalizeH="0" baseline="0" noProof="0" dirty="0">
                <a:ln>
                  <a:noFill/>
                </a:ln>
                <a:solidFill>
                  <a:prstClr val="white"/>
                </a:solidFill>
                <a:effectLst/>
                <a:uLnTx/>
                <a:uFillTx/>
                <a:latin typeface="Inter"/>
                <a:ea typeface="+mn-ea"/>
                <a:cs typeface="Inter"/>
              </a:rPr>
              <a:t>Runcorn Town Hall</a:t>
            </a:r>
            <a:endParaRPr kumimoji="0" sz="1880" b="0" i="0" u="none" strike="noStrike" kern="1200" cap="none" spc="0" normalizeH="0" baseline="0" noProof="0" dirty="0">
              <a:ln>
                <a:noFill/>
              </a:ln>
              <a:solidFill>
                <a:prstClr val="white"/>
              </a:solidFill>
              <a:effectLst/>
              <a:uLnTx/>
              <a:uFillTx/>
              <a:latin typeface="Inter"/>
              <a:ea typeface="+mn-ea"/>
              <a:cs typeface="Inter"/>
            </a:endParaRPr>
          </a:p>
        </p:txBody>
      </p:sp>
    </p:spTree>
    <p:extLst>
      <p:ext uri="{BB962C8B-B14F-4D97-AF65-F5344CB8AC3E}">
        <p14:creationId xmlns:p14="http://schemas.microsoft.com/office/powerpoint/2010/main" val="73330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CEC9D2-1420-3BAA-9C3F-2ACEFADD1B0F}"/>
              </a:ext>
            </a:extLst>
          </p:cNvPr>
          <p:cNvSpPr>
            <a:spLocks noGrp="1"/>
          </p:cNvSpPr>
          <p:nvPr>
            <p:ph sz="quarter" idx="10"/>
          </p:nvPr>
        </p:nvSpPr>
        <p:spPr/>
        <p:txBody>
          <a:bodyPr/>
          <a:lstStyle/>
          <a:p>
            <a:pPr marL="0" indent="0">
              <a:buNone/>
            </a:pPr>
            <a:endParaRPr lang="en-GB" dirty="0"/>
          </a:p>
          <a:p>
            <a:pPr lvl="0"/>
            <a:r>
              <a:rPr lang="en-GB" dirty="0"/>
              <a:t>Detective workforce at </a:t>
            </a:r>
            <a:r>
              <a:rPr lang="en-GB" b="1" dirty="0"/>
              <a:t>87% capacity</a:t>
            </a:r>
            <a:r>
              <a:rPr lang="en-GB" dirty="0"/>
              <a:t> (372 FTE vs 427)</a:t>
            </a:r>
          </a:p>
          <a:p>
            <a:pPr lvl="0"/>
            <a:r>
              <a:rPr lang="en-GB" dirty="0"/>
              <a:t>Position stable year‑on‑year</a:t>
            </a:r>
          </a:p>
          <a:p>
            <a:pPr lvl="0"/>
            <a:r>
              <a:rPr lang="en-GB" dirty="0"/>
              <a:t>PIP2 accredited in‑post increased to </a:t>
            </a:r>
            <a:r>
              <a:rPr lang="en-GB" b="1" dirty="0"/>
              <a:t>67%</a:t>
            </a:r>
          </a:p>
          <a:p>
            <a:pPr marL="0" indent="0">
              <a:buNone/>
            </a:pPr>
            <a:br>
              <a:rPr lang="en-GB" dirty="0"/>
            </a:br>
            <a:endParaRPr lang="en-GB" dirty="0"/>
          </a:p>
          <a:p>
            <a:endParaRPr lang="en-GB" dirty="0"/>
          </a:p>
        </p:txBody>
      </p:sp>
      <p:sp>
        <p:nvSpPr>
          <p:cNvPr id="3" name="Title 2">
            <a:extLst>
              <a:ext uri="{FF2B5EF4-FFF2-40B4-BE49-F238E27FC236}">
                <a16:creationId xmlns:a16="http://schemas.microsoft.com/office/drawing/2014/main" id="{9F6C51A4-B32D-F22C-67E7-F84D3653C02F}"/>
              </a:ext>
            </a:extLst>
          </p:cNvPr>
          <p:cNvSpPr>
            <a:spLocks noGrp="1"/>
          </p:cNvSpPr>
          <p:nvPr>
            <p:ph type="title"/>
          </p:nvPr>
        </p:nvSpPr>
        <p:spPr/>
        <p:txBody>
          <a:bodyPr>
            <a:normAutofit/>
          </a:bodyPr>
          <a:lstStyle/>
          <a:p>
            <a:r>
              <a:rPr lang="en-GB" dirty="0"/>
              <a:t>Specialist Capability: Detectives </a:t>
            </a:r>
          </a:p>
        </p:txBody>
      </p:sp>
    </p:spTree>
    <p:extLst>
      <p:ext uri="{BB962C8B-B14F-4D97-AF65-F5344CB8AC3E}">
        <p14:creationId xmlns:p14="http://schemas.microsoft.com/office/powerpoint/2010/main" val="396871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41EFE-0E90-E42D-C4D7-2754C0F43796}"/>
              </a:ext>
            </a:extLst>
          </p:cNvPr>
          <p:cNvSpPr>
            <a:spLocks noGrp="1"/>
          </p:cNvSpPr>
          <p:nvPr>
            <p:ph type="title"/>
          </p:nvPr>
        </p:nvSpPr>
        <p:spPr>
          <a:xfrm>
            <a:off x="431371" y="44624"/>
            <a:ext cx="8736971" cy="1143000"/>
          </a:xfrm>
        </p:spPr>
        <p:txBody>
          <a:bodyPr anchor="ctr">
            <a:normAutofit/>
          </a:bodyPr>
          <a:lstStyle/>
          <a:p>
            <a:r>
              <a:rPr lang="en-GB" dirty="0"/>
              <a:t>Leadership, Standards &amp; Performance</a:t>
            </a:r>
          </a:p>
        </p:txBody>
      </p:sp>
      <p:graphicFrame>
        <p:nvGraphicFramePr>
          <p:cNvPr id="5" name="Content Placeholder 1">
            <a:extLst>
              <a:ext uri="{FF2B5EF4-FFF2-40B4-BE49-F238E27FC236}">
                <a16:creationId xmlns:a16="http://schemas.microsoft.com/office/drawing/2014/main" id="{59E27FF8-EEFC-67F5-E152-38D7DD6BC3F0}"/>
              </a:ext>
            </a:extLst>
          </p:cNvPr>
          <p:cNvGraphicFramePr>
            <a:graphicFrameLocks noGrp="1"/>
          </p:cNvGraphicFramePr>
          <p:nvPr>
            <p:ph sz="quarter" idx="10"/>
            <p:extLst>
              <p:ext uri="{D42A27DB-BD31-4B8C-83A1-F6EECF244321}">
                <p14:modId xmlns:p14="http://schemas.microsoft.com/office/powerpoint/2010/main" val="3255391033"/>
              </p:ext>
            </p:extLst>
          </p:nvPr>
        </p:nvGraphicFramePr>
        <p:xfrm>
          <a:off x="431371" y="1412776"/>
          <a:ext cx="11329259"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2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A86A3-FAE6-3B83-784D-031B87466179}"/>
              </a:ext>
            </a:extLst>
          </p:cNvPr>
          <p:cNvSpPr>
            <a:spLocks noGrp="1"/>
          </p:cNvSpPr>
          <p:nvPr>
            <p:ph type="title"/>
          </p:nvPr>
        </p:nvSpPr>
        <p:spPr>
          <a:xfrm>
            <a:off x="609600" y="53752"/>
            <a:ext cx="8366720" cy="1143000"/>
          </a:xfrm>
        </p:spPr>
        <p:txBody>
          <a:bodyPr anchor="ctr">
            <a:normAutofit/>
          </a:bodyPr>
          <a:lstStyle/>
          <a:p>
            <a:pPr>
              <a:lnSpc>
                <a:spcPct val="90000"/>
              </a:lnSpc>
            </a:pPr>
            <a:br>
              <a:rPr lang="en-GB" sz="2500"/>
            </a:br>
            <a:r>
              <a:rPr lang="en-GB" sz="2500"/>
              <a:t>Health, Wellbeing &amp; Sickness </a:t>
            </a:r>
            <a:br>
              <a:rPr lang="en-GB" sz="2500"/>
            </a:br>
            <a:endParaRPr lang="en-GB" sz="2500"/>
          </a:p>
        </p:txBody>
      </p:sp>
      <p:sp>
        <p:nvSpPr>
          <p:cNvPr id="2" name="Content Placeholder 1">
            <a:extLst>
              <a:ext uri="{FF2B5EF4-FFF2-40B4-BE49-F238E27FC236}">
                <a16:creationId xmlns:a16="http://schemas.microsoft.com/office/drawing/2014/main" id="{3FB5C1DB-A5D1-D341-1B6A-8A5A836FC30E}"/>
              </a:ext>
            </a:extLst>
          </p:cNvPr>
          <p:cNvSpPr>
            <a:spLocks noGrp="1"/>
          </p:cNvSpPr>
          <p:nvPr>
            <p:ph sz="quarter" idx="10"/>
          </p:nvPr>
        </p:nvSpPr>
        <p:spPr>
          <a:xfrm>
            <a:off x="431371" y="1412776"/>
            <a:ext cx="5472608" cy="5040560"/>
          </a:xfrm>
        </p:spPr>
        <p:txBody>
          <a:bodyPr>
            <a:normAutofit/>
          </a:bodyPr>
          <a:lstStyle/>
          <a:p>
            <a:pPr>
              <a:lnSpc>
                <a:spcPct val="90000"/>
              </a:lnSpc>
            </a:pPr>
            <a:endParaRPr lang="en-GB" sz="2700" dirty="0"/>
          </a:p>
          <a:p>
            <a:pPr>
              <a:lnSpc>
                <a:spcPct val="90000"/>
              </a:lnSpc>
            </a:pPr>
            <a:endParaRPr lang="en-GB" sz="2700" dirty="0"/>
          </a:p>
          <a:p>
            <a:pPr>
              <a:lnSpc>
                <a:spcPct val="90000"/>
              </a:lnSpc>
            </a:pPr>
            <a:r>
              <a:rPr lang="en-GB" sz="2700" dirty="0"/>
              <a:t>Overall sickness below force target on average</a:t>
            </a:r>
          </a:p>
          <a:p>
            <a:pPr lvl="0">
              <a:lnSpc>
                <a:spcPct val="90000"/>
              </a:lnSpc>
            </a:pPr>
            <a:r>
              <a:rPr lang="en-GB" sz="2700" dirty="0"/>
              <a:t>Mental health highest cause (nationally consistent)</a:t>
            </a:r>
          </a:p>
          <a:p>
            <a:pPr lvl="0">
              <a:lnSpc>
                <a:spcPct val="90000"/>
              </a:lnSpc>
            </a:pPr>
            <a:r>
              <a:rPr lang="en-GB" sz="2700" dirty="0"/>
              <a:t>Occupational Health demand high but </a:t>
            </a:r>
            <a:r>
              <a:rPr lang="en-GB" sz="2700" b="1" dirty="0"/>
              <a:t>performance strong</a:t>
            </a:r>
            <a:endParaRPr lang="en-GB" sz="2700" dirty="0"/>
          </a:p>
          <a:p>
            <a:pPr marL="0" indent="0">
              <a:lnSpc>
                <a:spcPct val="90000"/>
              </a:lnSpc>
              <a:buNone/>
            </a:pPr>
            <a:br>
              <a:rPr lang="en-GB" sz="2700" dirty="0"/>
            </a:br>
            <a:endParaRPr lang="en-GB" sz="2700" dirty="0"/>
          </a:p>
          <a:p>
            <a:pPr>
              <a:lnSpc>
                <a:spcPct val="90000"/>
              </a:lnSpc>
            </a:pPr>
            <a:endParaRPr lang="en-GB" sz="2700" dirty="0"/>
          </a:p>
        </p:txBody>
      </p:sp>
      <p:graphicFrame>
        <p:nvGraphicFramePr>
          <p:cNvPr id="4" name="Table 3">
            <a:extLst>
              <a:ext uri="{FF2B5EF4-FFF2-40B4-BE49-F238E27FC236}">
                <a16:creationId xmlns:a16="http://schemas.microsoft.com/office/drawing/2014/main" id="{65F36EA1-42C1-693C-E37E-B00881B5CD88}"/>
              </a:ext>
            </a:extLst>
          </p:cNvPr>
          <p:cNvGraphicFramePr>
            <a:graphicFrameLocks noGrp="1"/>
          </p:cNvGraphicFramePr>
          <p:nvPr>
            <p:extLst>
              <p:ext uri="{D42A27DB-BD31-4B8C-83A1-F6EECF244321}">
                <p14:modId xmlns:p14="http://schemas.microsoft.com/office/powerpoint/2010/main" val="627589596"/>
              </p:ext>
            </p:extLst>
          </p:nvPr>
        </p:nvGraphicFramePr>
        <p:xfrm>
          <a:off x="5903978" y="2467897"/>
          <a:ext cx="5757079" cy="3264310"/>
        </p:xfrm>
        <a:graphic>
          <a:graphicData uri="http://schemas.openxmlformats.org/drawingml/2006/table">
            <a:tbl>
              <a:tblPr firstRow="1" firstCol="1" bandRow="1">
                <a:tableStyleId>{5C22544A-7EE6-4342-B048-85BDC9FD1C3A}</a:tableStyleId>
              </a:tblPr>
              <a:tblGrid>
                <a:gridCol w="1563764">
                  <a:extLst>
                    <a:ext uri="{9D8B030D-6E8A-4147-A177-3AD203B41FA5}">
                      <a16:colId xmlns:a16="http://schemas.microsoft.com/office/drawing/2014/main" val="2912482057"/>
                    </a:ext>
                  </a:extLst>
                </a:gridCol>
                <a:gridCol w="904946">
                  <a:extLst>
                    <a:ext uri="{9D8B030D-6E8A-4147-A177-3AD203B41FA5}">
                      <a16:colId xmlns:a16="http://schemas.microsoft.com/office/drawing/2014/main" val="4207331881"/>
                    </a:ext>
                  </a:extLst>
                </a:gridCol>
                <a:gridCol w="822522">
                  <a:extLst>
                    <a:ext uri="{9D8B030D-6E8A-4147-A177-3AD203B41FA5}">
                      <a16:colId xmlns:a16="http://schemas.microsoft.com/office/drawing/2014/main" val="35638602"/>
                    </a:ext>
                  </a:extLst>
                </a:gridCol>
                <a:gridCol w="823094">
                  <a:extLst>
                    <a:ext uri="{9D8B030D-6E8A-4147-A177-3AD203B41FA5}">
                      <a16:colId xmlns:a16="http://schemas.microsoft.com/office/drawing/2014/main" val="2972522315"/>
                    </a:ext>
                  </a:extLst>
                </a:gridCol>
                <a:gridCol w="1642753">
                  <a:extLst>
                    <a:ext uri="{9D8B030D-6E8A-4147-A177-3AD203B41FA5}">
                      <a16:colId xmlns:a16="http://schemas.microsoft.com/office/drawing/2014/main" val="1651417151"/>
                    </a:ext>
                  </a:extLst>
                </a:gridCol>
              </a:tblGrid>
              <a:tr h="652862">
                <a:tc>
                  <a:txBody>
                    <a:bodyPr/>
                    <a:lstStyle/>
                    <a:p>
                      <a:pPr algn="ctr">
                        <a:lnSpc>
                          <a:spcPct val="107000"/>
                        </a:lnSpc>
                        <a:spcAft>
                          <a:spcPts val="800"/>
                        </a:spcAft>
                        <a:buNone/>
                      </a:pPr>
                      <a:r>
                        <a:rPr lang="en-GB" sz="900" kern="0">
                          <a:effectLst/>
                        </a:rPr>
                        <a:t>As of 15 April 2026</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Officer</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Staff</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Grand Total</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Abstraction Rate</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3565677"/>
                  </a:ext>
                </a:extLst>
              </a:tr>
              <a:tr h="652862">
                <a:tc>
                  <a:txBody>
                    <a:bodyPr/>
                    <a:lstStyle/>
                    <a:p>
                      <a:pPr algn="ctr">
                        <a:lnSpc>
                          <a:spcPct val="107000"/>
                        </a:lnSpc>
                        <a:spcAft>
                          <a:spcPts val="800"/>
                        </a:spcAft>
                        <a:buNone/>
                      </a:pPr>
                      <a:r>
                        <a:rPr lang="en-GB" sz="900" kern="0">
                          <a:effectLst/>
                        </a:rPr>
                        <a:t>Short Term Absence</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18</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14</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dirty="0">
                          <a:effectLst/>
                        </a:rPr>
                        <a:t>32</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0.78%</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683187"/>
                  </a:ext>
                </a:extLst>
              </a:tr>
              <a:tr h="652862">
                <a:tc>
                  <a:txBody>
                    <a:bodyPr/>
                    <a:lstStyle/>
                    <a:p>
                      <a:pPr algn="ctr">
                        <a:lnSpc>
                          <a:spcPct val="107000"/>
                        </a:lnSpc>
                        <a:spcAft>
                          <a:spcPts val="800"/>
                        </a:spcAft>
                        <a:buNone/>
                      </a:pPr>
                      <a:r>
                        <a:rPr lang="en-GB" sz="900" kern="0">
                          <a:effectLst/>
                        </a:rPr>
                        <a:t>Medium Term Absence</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28</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16</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44</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1.07%</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902573"/>
                  </a:ext>
                </a:extLst>
              </a:tr>
              <a:tr h="652862">
                <a:tc>
                  <a:txBody>
                    <a:bodyPr/>
                    <a:lstStyle/>
                    <a:p>
                      <a:pPr algn="ctr">
                        <a:lnSpc>
                          <a:spcPct val="107000"/>
                        </a:lnSpc>
                        <a:spcAft>
                          <a:spcPts val="800"/>
                        </a:spcAft>
                        <a:buNone/>
                      </a:pPr>
                      <a:r>
                        <a:rPr lang="en-GB" sz="900" kern="0">
                          <a:effectLst/>
                        </a:rPr>
                        <a:t>Long Term Absence</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47</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48</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95</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2.31%</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9312291"/>
                  </a:ext>
                </a:extLst>
              </a:tr>
              <a:tr h="652862">
                <a:tc>
                  <a:txBody>
                    <a:bodyPr/>
                    <a:lstStyle/>
                    <a:p>
                      <a:pPr algn="ctr">
                        <a:lnSpc>
                          <a:spcPct val="107000"/>
                        </a:lnSpc>
                        <a:spcAft>
                          <a:spcPts val="800"/>
                        </a:spcAft>
                        <a:buNone/>
                      </a:pPr>
                      <a:r>
                        <a:rPr lang="en-GB" sz="900" kern="0">
                          <a:effectLst/>
                        </a:rPr>
                        <a:t>Grand Total</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93</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78</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a:effectLst/>
                        </a:rPr>
                        <a:t>171</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GB" sz="900" kern="0" dirty="0">
                          <a:effectLst/>
                        </a:rPr>
                        <a:t>4.16%</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41428427"/>
                  </a:ext>
                </a:extLst>
              </a:tr>
            </a:tbl>
          </a:graphicData>
        </a:graphic>
      </p:graphicFrame>
    </p:spTree>
    <p:extLst>
      <p:ext uri="{BB962C8B-B14F-4D97-AF65-F5344CB8AC3E}">
        <p14:creationId xmlns:p14="http://schemas.microsoft.com/office/powerpoint/2010/main" val="213511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16CC-88D3-62DD-BA76-F33AD1BF9560}"/>
              </a:ext>
            </a:extLst>
          </p:cNvPr>
          <p:cNvSpPr>
            <a:spLocks noGrp="1"/>
          </p:cNvSpPr>
          <p:nvPr>
            <p:ph type="title"/>
          </p:nvPr>
        </p:nvSpPr>
        <p:spPr>
          <a:xfrm>
            <a:off x="431371" y="44624"/>
            <a:ext cx="8736971" cy="1143000"/>
          </a:xfrm>
        </p:spPr>
        <p:txBody>
          <a:bodyPr anchor="ctr">
            <a:normAutofit/>
          </a:bodyPr>
          <a:lstStyle/>
          <a:p>
            <a:r>
              <a:rPr lang="en-GB" dirty="0"/>
              <a:t>Sickness levels</a:t>
            </a:r>
          </a:p>
        </p:txBody>
      </p:sp>
      <p:graphicFrame>
        <p:nvGraphicFramePr>
          <p:cNvPr id="6" name="Content Placeholder 5">
            <a:extLst>
              <a:ext uri="{FF2B5EF4-FFF2-40B4-BE49-F238E27FC236}">
                <a16:creationId xmlns:a16="http://schemas.microsoft.com/office/drawing/2014/main" id="{A8762E8E-7DD7-8228-9908-7C6DEBD0AE71}"/>
              </a:ext>
            </a:extLst>
          </p:cNvPr>
          <p:cNvGraphicFramePr>
            <a:graphicFrameLocks noGrp="1"/>
          </p:cNvGraphicFramePr>
          <p:nvPr>
            <p:ph sz="quarter" idx="10"/>
            <p:extLst>
              <p:ext uri="{D42A27DB-BD31-4B8C-83A1-F6EECF244321}">
                <p14:modId xmlns:p14="http://schemas.microsoft.com/office/powerpoint/2010/main" val="1047081868"/>
              </p:ext>
            </p:extLst>
          </p:nvPr>
        </p:nvGraphicFramePr>
        <p:xfrm>
          <a:off x="431800" y="1412875"/>
          <a:ext cx="11328400" cy="5111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172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1B6E6-469A-2972-C9C6-3411A7F9DBCC}"/>
              </a:ext>
            </a:extLst>
          </p:cNvPr>
          <p:cNvSpPr>
            <a:spLocks noGrp="1"/>
          </p:cNvSpPr>
          <p:nvPr>
            <p:ph type="title"/>
          </p:nvPr>
        </p:nvSpPr>
        <p:spPr>
          <a:xfrm>
            <a:off x="431371" y="44624"/>
            <a:ext cx="8736971" cy="1143000"/>
          </a:xfrm>
        </p:spPr>
        <p:txBody>
          <a:bodyPr anchor="ctr">
            <a:normAutofit/>
          </a:bodyPr>
          <a:lstStyle/>
          <a:p>
            <a:r>
              <a:rPr lang="en-GB" dirty="0"/>
              <a:t>Conduct, Casework &amp; Trust</a:t>
            </a:r>
          </a:p>
        </p:txBody>
      </p:sp>
      <p:graphicFrame>
        <p:nvGraphicFramePr>
          <p:cNvPr id="5" name="Content Placeholder 1">
            <a:extLst>
              <a:ext uri="{FF2B5EF4-FFF2-40B4-BE49-F238E27FC236}">
                <a16:creationId xmlns:a16="http://schemas.microsoft.com/office/drawing/2014/main" id="{87952DA0-4B32-9563-A7E6-C9B00581B7EE}"/>
              </a:ext>
            </a:extLst>
          </p:cNvPr>
          <p:cNvGraphicFramePr>
            <a:graphicFrameLocks noGrp="1"/>
          </p:cNvGraphicFramePr>
          <p:nvPr>
            <p:ph sz="quarter" idx="10"/>
            <p:extLst>
              <p:ext uri="{D42A27DB-BD31-4B8C-83A1-F6EECF244321}">
                <p14:modId xmlns:p14="http://schemas.microsoft.com/office/powerpoint/2010/main" val="2369031974"/>
              </p:ext>
            </p:extLst>
          </p:nvPr>
        </p:nvGraphicFramePr>
        <p:xfrm>
          <a:off x="431371" y="1412776"/>
          <a:ext cx="11329259"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3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C26CA-1022-C92F-E9D0-C90840832CDB}"/>
              </a:ext>
            </a:extLst>
          </p:cNvPr>
          <p:cNvSpPr>
            <a:spLocks noGrp="1"/>
          </p:cNvSpPr>
          <p:nvPr>
            <p:ph sz="quarter" idx="10"/>
          </p:nvPr>
        </p:nvSpPr>
        <p:spPr/>
        <p:txBody>
          <a:bodyPr/>
          <a:lstStyle/>
          <a:p>
            <a:pPr lvl="0"/>
            <a:r>
              <a:rPr lang="en-GB" dirty="0"/>
              <a:t>Disability and LGBT+ declaration rates improved</a:t>
            </a:r>
          </a:p>
          <a:p>
            <a:pPr lvl="0"/>
            <a:r>
              <a:rPr lang="en-GB" dirty="0"/>
              <a:t>Female representation stable</a:t>
            </a:r>
          </a:p>
          <a:p>
            <a:r>
              <a:rPr lang="en-GB" dirty="0"/>
              <a:t>Detective Constable Entry </a:t>
            </a:r>
            <a:r>
              <a:rPr lang="en-GB"/>
              <a:t>Programme higher </a:t>
            </a:r>
            <a:r>
              <a:rPr lang="en-GB" dirty="0"/>
              <a:t>female applicants</a:t>
            </a:r>
          </a:p>
          <a:p>
            <a:r>
              <a:rPr lang="en-GB" b="1" dirty="0"/>
              <a:t>Exception: </a:t>
            </a:r>
            <a:r>
              <a:rPr lang="en-GB" dirty="0"/>
              <a:t>Ethnic minority representation marginally reduced (intake profile)</a:t>
            </a:r>
          </a:p>
          <a:p>
            <a:r>
              <a:rPr lang="en-GB" b="1" dirty="0"/>
              <a:t>Mitigation:</a:t>
            </a:r>
            <a:r>
              <a:rPr lang="en-GB" dirty="0"/>
              <a:t> Recruitment outreach and Race Action Plan activity</a:t>
            </a:r>
          </a:p>
          <a:p>
            <a:pPr marL="0" indent="0">
              <a:buNone/>
            </a:pPr>
            <a:endParaRPr lang="en-GB" dirty="0"/>
          </a:p>
        </p:txBody>
      </p:sp>
      <p:sp>
        <p:nvSpPr>
          <p:cNvPr id="3" name="Title 2">
            <a:extLst>
              <a:ext uri="{FF2B5EF4-FFF2-40B4-BE49-F238E27FC236}">
                <a16:creationId xmlns:a16="http://schemas.microsoft.com/office/drawing/2014/main" id="{D897786E-A0F9-7ECD-45C0-41C96E90E505}"/>
              </a:ext>
            </a:extLst>
          </p:cNvPr>
          <p:cNvSpPr>
            <a:spLocks noGrp="1"/>
          </p:cNvSpPr>
          <p:nvPr>
            <p:ph type="title"/>
          </p:nvPr>
        </p:nvSpPr>
        <p:spPr/>
        <p:txBody>
          <a:bodyPr/>
          <a:lstStyle/>
          <a:p>
            <a:r>
              <a:rPr lang="en-GB" dirty="0"/>
              <a:t>Diversity, Inclusion &amp; Culture</a:t>
            </a:r>
          </a:p>
        </p:txBody>
      </p:sp>
      <p:graphicFrame>
        <p:nvGraphicFramePr>
          <p:cNvPr id="8" name="Table 7">
            <a:extLst>
              <a:ext uri="{FF2B5EF4-FFF2-40B4-BE49-F238E27FC236}">
                <a16:creationId xmlns:a16="http://schemas.microsoft.com/office/drawing/2014/main" id="{6AF6B611-064C-038D-FDDB-7BCBBD33DC88}"/>
              </a:ext>
            </a:extLst>
          </p:cNvPr>
          <p:cNvGraphicFramePr>
            <a:graphicFrameLocks noGrp="1"/>
          </p:cNvGraphicFramePr>
          <p:nvPr>
            <p:extLst>
              <p:ext uri="{D42A27DB-BD31-4B8C-83A1-F6EECF244321}">
                <p14:modId xmlns:p14="http://schemas.microsoft.com/office/powerpoint/2010/main" val="1724891614"/>
              </p:ext>
            </p:extLst>
          </p:nvPr>
        </p:nvGraphicFramePr>
        <p:xfrm>
          <a:off x="607285" y="5053782"/>
          <a:ext cx="10689980" cy="1471566"/>
        </p:xfrm>
        <a:graphic>
          <a:graphicData uri="http://schemas.openxmlformats.org/drawingml/2006/table">
            <a:tbl>
              <a:tblPr firstRow="1" firstCol="1" bandRow="1">
                <a:tableStyleId>{5C22544A-7EE6-4342-B048-85BDC9FD1C3A}</a:tableStyleId>
              </a:tblPr>
              <a:tblGrid>
                <a:gridCol w="3406039">
                  <a:extLst>
                    <a:ext uri="{9D8B030D-6E8A-4147-A177-3AD203B41FA5}">
                      <a16:colId xmlns:a16="http://schemas.microsoft.com/office/drawing/2014/main" val="2464923280"/>
                    </a:ext>
                  </a:extLst>
                </a:gridCol>
                <a:gridCol w="2541355">
                  <a:extLst>
                    <a:ext uri="{9D8B030D-6E8A-4147-A177-3AD203B41FA5}">
                      <a16:colId xmlns:a16="http://schemas.microsoft.com/office/drawing/2014/main" val="3257895120"/>
                    </a:ext>
                  </a:extLst>
                </a:gridCol>
                <a:gridCol w="2206021">
                  <a:extLst>
                    <a:ext uri="{9D8B030D-6E8A-4147-A177-3AD203B41FA5}">
                      <a16:colId xmlns:a16="http://schemas.microsoft.com/office/drawing/2014/main" val="3948382469"/>
                    </a:ext>
                  </a:extLst>
                </a:gridCol>
                <a:gridCol w="2536565">
                  <a:extLst>
                    <a:ext uri="{9D8B030D-6E8A-4147-A177-3AD203B41FA5}">
                      <a16:colId xmlns:a16="http://schemas.microsoft.com/office/drawing/2014/main" val="1360493201"/>
                    </a:ext>
                  </a:extLst>
                </a:gridCol>
              </a:tblGrid>
              <a:tr h="267052">
                <a:tc>
                  <a:txBody>
                    <a:bodyPr/>
                    <a:lstStyle/>
                    <a:p>
                      <a:pPr algn="l">
                        <a:lnSpc>
                          <a:spcPct val="107000"/>
                        </a:lnSpc>
                        <a:buNone/>
                      </a:pPr>
                      <a:endParaRPr lang="en-GB" sz="1100" kern="100">
                        <a:effectLst/>
                        <a:latin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dirty="0">
                          <a:effectLst/>
                        </a:rPr>
                        <a:t>31</a:t>
                      </a:r>
                      <a:r>
                        <a:rPr lang="en-GB" sz="1100" kern="0" baseline="30000" dirty="0">
                          <a:effectLst/>
                        </a:rPr>
                        <a:t>st</a:t>
                      </a:r>
                      <a:r>
                        <a:rPr lang="en-GB" sz="1100" kern="0" dirty="0">
                          <a:effectLst/>
                        </a:rPr>
                        <a:t> March 2025</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31</a:t>
                      </a:r>
                      <a:r>
                        <a:rPr lang="en-GB" sz="1100" kern="0" baseline="30000">
                          <a:effectLst/>
                        </a:rPr>
                        <a:t>st</a:t>
                      </a:r>
                      <a:r>
                        <a:rPr lang="en-GB" sz="1100" kern="0">
                          <a:effectLst/>
                        </a:rPr>
                        <a:t> March 2026 </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 Change</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75196319"/>
                  </a:ext>
                </a:extLst>
              </a:tr>
              <a:tr h="267052">
                <a:tc>
                  <a:txBody>
                    <a:bodyPr/>
                    <a:lstStyle/>
                    <a:p>
                      <a:pPr algn="l">
                        <a:lnSpc>
                          <a:spcPct val="107000"/>
                        </a:lnSpc>
                        <a:spcAft>
                          <a:spcPts val="800"/>
                        </a:spcAft>
                        <a:buNone/>
                      </a:pPr>
                      <a:r>
                        <a:rPr lang="en-GB" sz="1100" kern="0">
                          <a:effectLst/>
                        </a:rPr>
                        <a:t>Disability</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6.21%</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dirty="0">
                          <a:effectLst/>
                        </a:rPr>
                        <a:t>6.64%</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+0.43% </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27408434"/>
                  </a:ext>
                </a:extLst>
              </a:tr>
              <a:tr h="267052">
                <a:tc>
                  <a:txBody>
                    <a:bodyPr/>
                    <a:lstStyle/>
                    <a:p>
                      <a:pPr algn="l">
                        <a:lnSpc>
                          <a:spcPct val="107000"/>
                        </a:lnSpc>
                        <a:spcAft>
                          <a:spcPts val="800"/>
                        </a:spcAft>
                        <a:buNone/>
                      </a:pPr>
                      <a:r>
                        <a:rPr lang="en-GB" sz="1100" kern="0">
                          <a:effectLst/>
                        </a:rPr>
                        <a:t>Ethnic Minority</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2.33%</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2.17%</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-0.16% </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0943172"/>
                  </a:ext>
                </a:extLst>
              </a:tr>
              <a:tr h="267052">
                <a:tc>
                  <a:txBody>
                    <a:bodyPr/>
                    <a:lstStyle/>
                    <a:p>
                      <a:pPr algn="l">
                        <a:lnSpc>
                          <a:spcPct val="107000"/>
                        </a:lnSpc>
                        <a:spcAft>
                          <a:spcPts val="800"/>
                        </a:spcAft>
                        <a:buNone/>
                      </a:pPr>
                      <a:r>
                        <a:rPr lang="en-GB" sz="1100" kern="0">
                          <a:effectLst/>
                        </a:rPr>
                        <a:t>Female Representation</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48%</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48%</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0% </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3688169"/>
                  </a:ext>
                </a:extLst>
              </a:tr>
              <a:tr h="403358">
                <a:tc>
                  <a:txBody>
                    <a:bodyPr/>
                    <a:lstStyle/>
                    <a:p>
                      <a:pPr algn="l">
                        <a:lnSpc>
                          <a:spcPct val="107000"/>
                        </a:lnSpc>
                        <a:spcAft>
                          <a:spcPts val="800"/>
                        </a:spcAft>
                        <a:buNone/>
                      </a:pPr>
                      <a:r>
                        <a:rPr lang="en-GB" sz="1100" kern="0">
                          <a:effectLst/>
                        </a:rPr>
                        <a:t>Sexual Orientation not declared</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41.13%</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a:effectLst/>
                        </a:rPr>
                        <a:t>37.89%</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buNone/>
                      </a:pPr>
                      <a:r>
                        <a:rPr lang="en-GB" sz="1100" kern="0" dirty="0">
                          <a:effectLst/>
                        </a:rPr>
                        <a:t>-3.24% </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3965629"/>
                  </a:ext>
                </a:extLst>
              </a:tr>
            </a:tbl>
          </a:graphicData>
        </a:graphic>
      </p:graphicFrame>
    </p:spTree>
    <p:extLst>
      <p:ext uri="{BB962C8B-B14F-4D97-AF65-F5344CB8AC3E}">
        <p14:creationId xmlns:p14="http://schemas.microsoft.com/office/powerpoint/2010/main" val="97063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151E33-DF28-A682-8751-DFB8B9F6FA68}"/>
              </a:ext>
            </a:extLst>
          </p:cNvPr>
          <p:cNvSpPr>
            <a:spLocks noGrp="1"/>
          </p:cNvSpPr>
          <p:nvPr>
            <p:ph type="title"/>
          </p:nvPr>
        </p:nvSpPr>
        <p:spPr>
          <a:xfrm>
            <a:off x="431371" y="44624"/>
            <a:ext cx="8736971" cy="1143000"/>
          </a:xfrm>
        </p:spPr>
        <p:txBody>
          <a:bodyPr anchor="ctr">
            <a:normAutofit/>
          </a:bodyPr>
          <a:lstStyle/>
          <a:p>
            <a:r>
              <a:rPr lang="en-GB" dirty="0"/>
              <a:t>Overall Risk &amp; Forward Look</a:t>
            </a:r>
          </a:p>
        </p:txBody>
      </p:sp>
      <p:graphicFrame>
        <p:nvGraphicFramePr>
          <p:cNvPr id="5" name="Content Placeholder 1">
            <a:extLst>
              <a:ext uri="{FF2B5EF4-FFF2-40B4-BE49-F238E27FC236}">
                <a16:creationId xmlns:a16="http://schemas.microsoft.com/office/drawing/2014/main" id="{66EFCF5B-EB42-732C-0D74-58569E2ACF76}"/>
              </a:ext>
            </a:extLst>
          </p:cNvPr>
          <p:cNvGraphicFramePr>
            <a:graphicFrameLocks noGrp="1"/>
          </p:cNvGraphicFramePr>
          <p:nvPr>
            <p:ph sz="quarter" idx="10"/>
            <p:extLst>
              <p:ext uri="{D42A27DB-BD31-4B8C-83A1-F6EECF244321}">
                <p14:modId xmlns:p14="http://schemas.microsoft.com/office/powerpoint/2010/main" val="4290941068"/>
              </p:ext>
            </p:extLst>
          </p:nvPr>
        </p:nvGraphicFramePr>
        <p:xfrm>
          <a:off x="431371" y="1412776"/>
          <a:ext cx="11329259"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253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B992F7-E528-9F3D-57CE-88963D9E1C31}"/>
              </a:ext>
            </a:extLst>
          </p:cNvPr>
          <p:cNvSpPr>
            <a:spLocks noGrp="1"/>
          </p:cNvSpPr>
          <p:nvPr>
            <p:ph sz="quarter" idx="10"/>
          </p:nvPr>
        </p:nvSpPr>
        <p:spPr/>
        <p:txBody>
          <a:bodyPr/>
          <a:lstStyle/>
          <a:p>
            <a:endParaRPr lang="en-GB"/>
          </a:p>
        </p:txBody>
      </p:sp>
      <p:sp>
        <p:nvSpPr>
          <p:cNvPr id="3" name="Title 2">
            <a:extLst>
              <a:ext uri="{FF2B5EF4-FFF2-40B4-BE49-F238E27FC236}">
                <a16:creationId xmlns:a16="http://schemas.microsoft.com/office/drawing/2014/main" id="{634517A6-A5BC-15EF-AD34-1C25F3906B56}"/>
              </a:ext>
            </a:extLst>
          </p:cNvPr>
          <p:cNvSpPr>
            <a:spLocks noGrp="1"/>
          </p:cNvSpPr>
          <p:nvPr>
            <p:ph type="title"/>
          </p:nvPr>
        </p:nvSpPr>
        <p:spPr/>
        <p:txBody>
          <a:bodyPr/>
          <a:lstStyle/>
          <a:p>
            <a:r>
              <a:rPr lang="en-GB" dirty="0"/>
              <a:t>Key Achievements</a:t>
            </a:r>
          </a:p>
        </p:txBody>
      </p:sp>
      <p:pic>
        <p:nvPicPr>
          <p:cNvPr id="4" name="Picture 3">
            <a:extLst>
              <a:ext uri="{FF2B5EF4-FFF2-40B4-BE49-F238E27FC236}">
                <a16:creationId xmlns:a16="http://schemas.microsoft.com/office/drawing/2014/main" id="{00524C96-7E84-A346-05CC-7FF219097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98" y="1278193"/>
            <a:ext cx="11523406" cy="5456903"/>
          </a:xfrm>
          <a:prstGeom prst="rect">
            <a:avLst/>
          </a:prstGeom>
        </p:spPr>
      </p:pic>
    </p:spTree>
    <p:extLst>
      <p:ext uri="{BB962C8B-B14F-4D97-AF65-F5344CB8AC3E}">
        <p14:creationId xmlns:p14="http://schemas.microsoft.com/office/powerpoint/2010/main" val="351233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1D052-28AF-A312-1DE3-882FBDB400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628465E-28D3-340A-C643-37FD25715211}"/>
              </a:ext>
            </a:extLst>
          </p:cNvPr>
          <p:cNvSpPr txBox="1">
            <a:spLocks noGrp="1"/>
          </p:cNvSpPr>
          <p:nvPr>
            <p:ph type="title"/>
          </p:nvPr>
        </p:nvSpPr>
        <p:spPr>
          <a:xfrm>
            <a:off x="3941835" y="2206923"/>
            <a:ext cx="6691331" cy="2435119"/>
          </a:xfrm>
          <a:prstGeom prst="rect">
            <a:avLst/>
          </a:prstGeom>
        </p:spPr>
        <p:txBody>
          <a:bodyPr vert="horz" wrap="square" lIns="0" tIns="8856" rIns="0" bIns="0" rtlCol="0">
            <a:spAutoFit/>
          </a:bodyPr>
          <a:lstStyle/>
          <a:p>
            <a:pPr marL="7701">
              <a:lnSpc>
                <a:spcPct val="100000"/>
              </a:lnSpc>
              <a:spcBef>
                <a:spcPts val="70"/>
              </a:spcBef>
            </a:pPr>
            <a:r>
              <a:rPr lang="en-GB" sz="7883" b="1" spc="-6" dirty="0"/>
              <a:t>Commissioner’s Questions</a:t>
            </a:r>
            <a:endParaRPr sz="7883" b="1" spc="-6" dirty="0"/>
          </a:p>
        </p:txBody>
      </p:sp>
    </p:spTree>
    <p:extLst>
      <p:ext uri="{BB962C8B-B14F-4D97-AF65-F5344CB8AC3E}">
        <p14:creationId xmlns:p14="http://schemas.microsoft.com/office/powerpoint/2010/main" val="282892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1406E-34C8-3A37-0B72-39E09F51B7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AE1CB23-E1D0-D476-C887-86DC969CE819}"/>
              </a:ext>
            </a:extLst>
          </p:cNvPr>
          <p:cNvSpPr txBox="1">
            <a:spLocks noGrp="1"/>
          </p:cNvSpPr>
          <p:nvPr>
            <p:ph type="title"/>
          </p:nvPr>
        </p:nvSpPr>
        <p:spPr>
          <a:xfrm>
            <a:off x="3941835" y="2206923"/>
            <a:ext cx="6691331" cy="1222031"/>
          </a:xfrm>
          <a:prstGeom prst="rect">
            <a:avLst/>
          </a:prstGeom>
        </p:spPr>
        <p:txBody>
          <a:bodyPr vert="horz" wrap="square" lIns="0" tIns="8856" rIns="0" bIns="0" rtlCol="0">
            <a:spAutoFit/>
          </a:bodyPr>
          <a:lstStyle/>
          <a:p>
            <a:pPr marL="7701">
              <a:lnSpc>
                <a:spcPct val="100000"/>
              </a:lnSpc>
              <a:spcBef>
                <a:spcPts val="70"/>
              </a:spcBef>
            </a:pPr>
            <a:r>
              <a:rPr lang="en-GB" sz="7883" b="1" spc="-6" dirty="0"/>
              <a:t>AOB</a:t>
            </a:r>
            <a:endParaRPr sz="7883" b="1" spc="-6" dirty="0"/>
          </a:p>
        </p:txBody>
      </p:sp>
    </p:spTree>
    <p:extLst>
      <p:ext uri="{BB962C8B-B14F-4D97-AF65-F5344CB8AC3E}">
        <p14:creationId xmlns:p14="http://schemas.microsoft.com/office/powerpoint/2010/main" val="419307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B8A6A-773E-310A-3CF6-9EFB81B4159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B74B5BB-888B-A885-8D09-C4BA4A41B54D}"/>
              </a:ext>
            </a:extLst>
          </p:cNvPr>
          <p:cNvSpPr txBox="1">
            <a:spLocks noGrp="1"/>
          </p:cNvSpPr>
          <p:nvPr>
            <p:ph type="title"/>
          </p:nvPr>
        </p:nvSpPr>
        <p:spPr>
          <a:xfrm>
            <a:off x="2538003" y="2206923"/>
            <a:ext cx="7115993" cy="1222077"/>
          </a:xfrm>
          <a:prstGeom prst="rect">
            <a:avLst/>
          </a:prstGeom>
        </p:spPr>
        <p:txBody>
          <a:bodyPr vert="horz" wrap="square" lIns="0" tIns="8856" rIns="0" bIns="0" rtlCol="0">
            <a:spAutoFit/>
          </a:bodyPr>
          <a:lstStyle/>
          <a:p>
            <a:pPr marL="7701">
              <a:lnSpc>
                <a:spcPct val="100000"/>
              </a:lnSpc>
              <a:spcBef>
                <a:spcPts val="70"/>
              </a:spcBef>
            </a:pPr>
            <a:r>
              <a:rPr lang="en-GB" sz="7883" b="1" spc="-6" dirty="0"/>
              <a:t>Introductions</a:t>
            </a:r>
            <a:endParaRPr sz="7883" b="1" spc="-6" dirty="0"/>
          </a:p>
        </p:txBody>
      </p:sp>
      <p:sp>
        <p:nvSpPr>
          <p:cNvPr id="4" name="TextBox 3">
            <a:extLst>
              <a:ext uri="{FF2B5EF4-FFF2-40B4-BE49-F238E27FC236}">
                <a16:creationId xmlns:a16="http://schemas.microsoft.com/office/drawing/2014/main" id="{DF2A7A0A-6D05-48A8-7F9D-C1A9EE1E7A66}"/>
              </a:ext>
            </a:extLst>
          </p:cNvPr>
          <p:cNvSpPr txBox="1"/>
          <p:nvPr/>
        </p:nvSpPr>
        <p:spPr>
          <a:xfrm>
            <a:off x="10670567" y="5878011"/>
            <a:ext cx="112021" cy="223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19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7DC1-E6F9-31F6-1E38-5419433920B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C93911D-651B-71CB-C631-8C7ED1C7F6BE}"/>
              </a:ext>
            </a:extLst>
          </p:cNvPr>
          <p:cNvSpPr txBox="1">
            <a:spLocks noGrp="1"/>
          </p:cNvSpPr>
          <p:nvPr>
            <p:ph type="title"/>
          </p:nvPr>
        </p:nvSpPr>
        <p:spPr>
          <a:xfrm>
            <a:off x="3277327" y="1424099"/>
            <a:ext cx="7115993" cy="1222077"/>
          </a:xfrm>
          <a:prstGeom prst="rect">
            <a:avLst/>
          </a:prstGeom>
        </p:spPr>
        <p:txBody>
          <a:bodyPr vert="horz" wrap="square" lIns="0" tIns="8856" rIns="0" bIns="0" rtlCol="0">
            <a:spAutoFit/>
          </a:bodyPr>
          <a:lstStyle/>
          <a:p>
            <a:pPr marL="7701">
              <a:lnSpc>
                <a:spcPct val="100000"/>
              </a:lnSpc>
              <a:spcBef>
                <a:spcPts val="70"/>
              </a:spcBef>
            </a:pPr>
            <a:r>
              <a:rPr lang="en-GB" sz="7883" b="1" spc="-6" dirty="0"/>
              <a:t>Contact us</a:t>
            </a:r>
            <a:endParaRPr sz="7883" b="1" spc="-6" dirty="0"/>
          </a:p>
        </p:txBody>
      </p:sp>
      <p:pic>
        <p:nvPicPr>
          <p:cNvPr id="4" name="Picture 3">
            <a:extLst>
              <a:ext uri="{FF2B5EF4-FFF2-40B4-BE49-F238E27FC236}">
                <a16:creationId xmlns:a16="http://schemas.microsoft.com/office/drawing/2014/main" id="{18DC1ECB-CFBD-ED41-85B6-E5F91C636834}"/>
              </a:ext>
            </a:extLst>
          </p:cNvPr>
          <p:cNvPicPr>
            <a:picLocks noChangeAspect="1"/>
          </p:cNvPicPr>
          <p:nvPr/>
        </p:nvPicPr>
        <p:blipFill>
          <a:blip r:embed="rId3"/>
          <a:stretch>
            <a:fillRect/>
          </a:stretch>
        </p:blipFill>
        <p:spPr>
          <a:xfrm>
            <a:off x="3290280" y="2646176"/>
            <a:ext cx="6086471" cy="1577191"/>
          </a:xfrm>
          <a:prstGeom prst="rect">
            <a:avLst/>
          </a:prstGeom>
        </p:spPr>
      </p:pic>
      <p:sp>
        <p:nvSpPr>
          <p:cNvPr id="5" name="Rectangle 4">
            <a:extLst>
              <a:ext uri="{FF2B5EF4-FFF2-40B4-BE49-F238E27FC236}">
                <a16:creationId xmlns:a16="http://schemas.microsoft.com/office/drawing/2014/main" id="{4689F180-9D6A-E45B-BA46-F0540E156B99}"/>
              </a:ext>
            </a:extLst>
          </p:cNvPr>
          <p:cNvSpPr/>
          <p:nvPr/>
        </p:nvSpPr>
        <p:spPr>
          <a:xfrm>
            <a:off x="8778241" y="3443068"/>
            <a:ext cx="492369" cy="4392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425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1D052-28AF-A312-1DE3-882FBDB400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628465E-28D3-340A-C643-37FD25715211}"/>
              </a:ext>
            </a:extLst>
          </p:cNvPr>
          <p:cNvSpPr txBox="1">
            <a:spLocks noGrp="1"/>
          </p:cNvSpPr>
          <p:nvPr>
            <p:ph type="title"/>
          </p:nvPr>
        </p:nvSpPr>
        <p:spPr>
          <a:xfrm>
            <a:off x="3941835" y="2206923"/>
            <a:ext cx="4308329" cy="1222077"/>
          </a:xfrm>
          <a:prstGeom prst="rect">
            <a:avLst/>
          </a:prstGeom>
        </p:spPr>
        <p:txBody>
          <a:bodyPr vert="horz" wrap="square" lIns="0" tIns="8856" rIns="0" bIns="0" rtlCol="0">
            <a:spAutoFit/>
          </a:bodyPr>
          <a:lstStyle/>
          <a:p>
            <a:pPr marL="7701">
              <a:lnSpc>
                <a:spcPct val="100000"/>
              </a:lnSpc>
              <a:spcBef>
                <a:spcPts val="70"/>
              </a:spcBef>
            </a:pPr>
            <a:r>
              <a:rPr lang="en-GB" sz="7883" b="1" spc="-6" dirty="0"/>
              <a:t>Minutes</a:t>
            </a:r>
            <a:endParaRPr sz="7883" b="1" spc="-6" dirty="0"/>
          </a:p>
        </p:txBody>
      </p:sp>
    </p:spTree>
    <p:extLst>
      <p:ext uri="{BB962C8B-B14F-4D97-AF65-F5344CB8AC3E}">
        <p14:creationId xmlns:p14="http://schemas.microsoft.com/office/powerpoint/2010/main" val="31791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AC5C-0BB7-8538-E98F-C1BDAE948136}"/>
              </a:ext>
            </a:extLst>
          </p:cNvPr>
          <p:cNvSpPr>
            <a:spLocks noGrp="1"/>
          </p:cNvSpPr>
          <p:nvPr>
            <p:ph type="ctrTitle"/>
          </p:nvPr>
        </p:nvSpPr>
        <p:spPr>
          <a:xfrm>
            <a:off x="602167" y="2799680"/>
            <a:ext cx="10363200" cy="3415769"/>
          </a:xfrm>
        </p:spPr>
        <p:txBody>
          <a:bodyPr/>
          <a:lstStyle/>
          <a:p>
            <a:pPr algn="l"/>
            <a:r>
              <a:rPr lang="en-GB" sz="5400" dirty="0"/>
              <a:t>Police &amp; Crime Commissioner Scrutiny Panel</a:t>
            </a:r>
            <a:br>
              <a:rPr lang="en-GB" sz="5400" dirty="0"/>
            </a:br>
            <a:br>
              <a:rPr lang="en-GB" sz="5400" dirty="0"/>
            </a:br>
            <a:r>
              <a:rPr lang="en-GB" sz="3600" dirty="0"/>
              <a:t>People Services – Assurance &amp; Exceptions</a:t>
            </a:r>
            <a:br>
              <a:rPr lang="en-GB" sz="6000" dirty="0"/>
            </a:br>
            <a:r>
              <a:rPr lang="en-GB" sz="3600" dirty="0"/>
              <a:t>April 2026</a:t>
            </a:r>
          </a:p>
        </p:txBody>
      </p:sp>
    </p:spTree>
    <p:extLst>
      <p:ext uri="{BB962C8B-B14F-4D97-AF65-F5344CB8AC3E}">
        <p14:creationId xmlns:p14="http://schemas.microsoft.com/office/powerpoint/2010/main" val="135982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78693-65EE-FFB8-E947-A0EFE3C6498C}"/>
              </a:ext>
            </a:extLst>
          </p:cNvPr>
          <p:cNvSpPr>
            <a:spLocks noGrp="1"/>
          </p:cNvSpPr>
          <p:nvPr>
            <p:ph type="title"/>
          </p:nvPr>
        </p:nvSpPr>
        <p:spPr/>
        <p:txBody>
          <a:bodyPr/>
          <a:lstStyle/>
          <a:p>
            <a:r>
              <a:rPr lang="en-GB" dirty="0"/>
              <a:t>People Strategy</a:t>
            </a:r>
          </a:p>
        </p:txBody>
      </p:sp>
      <p:pic>
        <p:nvPicPr>
          <p:cNvPr id="4" name="Content Placeholder 3">
            <a:extLst>
              <a:ext uri="{FF2B5EF4-FFF2-40B4-BE49-F238E27FC236}">
                <a16:creationId xmlns:a16="http://schemas.microsoft.com/office/drawing/2014/main" id="{3B08B8FA-B8D0-6C34-49F4-C9C69FCF977D}"/>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431371" y="1187624"/>
            <a:ext cx="11042873" cy="5547473"/>
          </a:xfrm>
          <a:prstGeom prst="rect">
            <a:avLst/>
          </a:prstGeom>
        </p:spPr>
      </p:pic>
    </p:spTree>
    <p:extLst>
      <p:ext uri="{BB962C8B-B14F-4D97-AF65-F5344CB8AC3E}">
        <p14:creationId xmlns:p14="http://schemas.microsoft.com/office/powerpoint/2010/main" val="79341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0AAC6-C258-3AD0-3143-31C4807F88C2}"/>
              </a:ext>
            </a:extLst>
          </p:cNvPr>
          <p:cNvSpPr>
            <a:spLocks noGrp="1"/>
          </p:cNvSpPr>
          <p:nvPr>
            <p:ph type="title"/>
          </p:nvPr>
        </p:nvSpPr>
        <p:spPr>
          <a:xfrm>
            <a:off x="609600" y="53752"/>
            <a:ext cx="8366720" cy="1143000"/>
          </a:xfrm>
        </p:spPr>
        <p:txBody>
          <a:bodyPr anchor="ctr">
            <a:normAutofit/>
          </a:bodyPr>
          <a:lstStyle/>
          <a:p>
            <a:r>
              <a:rPr lang="en-GB" dirty="0"/>
              <a:t>Workforce Establishment 26-27</a:t>
            </a:r>
          </a:p>
        </p:txBody>
      </p:sp>
      <p:sp>
        <p:nvSpPr>
          <p:cNvPr id="8" name="Content Placeholder 3">
            <a:extLst>
              <a:ext uri="{FF2B5EF4-FFF2-40B4-BE49-F238E27FC236}">
                <a16:creationId xmlns:a16="http://schemas.microsoft.com/office/drawing/2014/main" id="{38BEBE95-30A6-7946-C327-09CCAABBC394}"/>
              </a:ext>
            </a:extLst>
          </p:cNvPr>
          <p:cNvSpPr>
            <a:spLocks noGrp="1"/>
          </p:cNvSpPr>
          <p:nvPr>
            <p:ph sz="quarter" idx="11"/>
          </p:nvPr>
        </p:nvSpPr>
        <p:spPr>
          <a:xfrm>
            <a:off x="554182" y="5176179"/>
            <a:ext cx="4432300" cy="998479"/>
          </a:xfrm>
        </p:spPr>
        <p:txBody>
          <a:bodyPr>
            <a:normAutofit fontScale="55000" lnSpcReduction="20000"/>
          </a:bodyPr>
          <a:lstStyle/>
          <a:p>
            <a:pPr marL="0" indent="0">
              <a:buNone/>
            </a:pPr>
            <a:r>
              <a:rPr lang="en-US" dirty="0"/>
              <a:t>The workforce makes up 77% of the budget</a:t>
            </a:r>
          </a:p>
          <a:p>
            <a:pPr marL="0" indent="0">
              <a:buNone/>
            </a:pPr>
            <a:r>
              <a:rPr lang="en-US" dirty="0"/>
              <a:t>25 Temporary contracts</a:t>
            </a:r>
          </a:p>
          <a:p>
            <a:pPr marL="0" indent="0">
              <a:buNone/>
            </a:pPr>
            <a:r>
              <a:rPr lang="en-US" dirty="0"/>
              <a:t>9 agency workers</a:t>
            </a:r>
          </a:p>
          <a:p>
            <a:endParaRPr lang="en-US" dirty="0"/>
          </a:p>
          <a:p>
            <a:pPr marL="0" indent="0">
              <a:buNone/>
            </a:pPr>
            <a:endParaRPr lang="en-US" dirty="0">
              <a:solidFill>
                <a:srgbClr val="FF0000"/>
              </a:solidFill>
            </a:endParaRPr>
          </a:p>
        </p:txBody>
      </p:sp>
      <p:graphicFrame>
        <p:nvGraphicFramePr>
          <p:cNvPr id="5" name="Content Placeholder 4">
            <a:extLst>
              <a:ext uri="{FF2B5EF4-FFF2-40B4-BE49-F238E27FC236}">
                <a16:creationId xmlns:a16="http://schemas.microsoft.com/office/drawing/2014/main" id="{BA7B1627-2682-D241-C97C-B6938CEF5067}"/>
              </a:ext>
            </a:extLst>
          </p:cNvPr>
          <p:cNvGraphicFramePr>
            <a:graphicFrameLocks noGrp="1"/>
          </p:cNvGraphicFramePr>
          <p:nvPr>
            <p:ph sz="quarter" idx="10"/>
            <p:extLst>
              <p:ext uri="{D42A27DB-BD31-4B8C-83A1-F6EECF244321}">
                <p14:modId xmlns:p14="http://schemas.microsoft.com/office/powerpoint/2010/main" val="1924512526"/>
              </p:ext>
            </p:extLst>
          </p:nvPr>
        </p:nvGraphicFramePr>
        <p:xfrm>
          <a:off x="554181" y="1810884"/>
          <a:ext cx="5177643" cy="3242895"/>
        </p:xfrm>
        <a:graphic>
          <a:graphicData uri="http://schemas.openxmlformats.org/drawingml/2006/table">
            <a:tbl>
              <a:tblPr/>
              <a:tblGrid>
                <a:gridCol w="1943471">
                  <a:extLst>
                    <a:ext uri="{9D8B030D-6E8A-4147-A177-3AD203B41FA5}">
                      <a16:colId xmlns:a16="http://schemas.microsoft.com/office/drawing/2014/main" val="1631098852"/>
                    </a:ext>
                  </a:extLst>
                </a:gridCol>
                <a:gridCol w="1617086">
                  <a:extLst>
                    <a:ext uri="{9D8B030D-6E8A-4147-A177-3AD203B41FA5}">
                      <a16:colId xmlns:a16="http://schemas.microsoft.com/office/drawing/2014/main" val="3088244379"/>
                    </a:ext>
                  </a:extLst>
                </a:gridCol>
                <a:gridCol w="1617086">
                  <a:extLst>
                    <a:ext uri="{9D8B030D-6E8A-4147-A177-3AD203B41FA5}">
                      <a16:colId xmlns:a16="http://schemas.microsoft.com/office/drawing/2014/main" val="736270743"/>
                    </a:ext>
                  </a:extLst>
                </a:gridCol>
              </a:tblGrid>
              <a:tr h="550874">
                <a:tc>
                  <a:txBody>
                    <a:bodyPr/>
                    <a:lstStyle/>
                    <a:p>
                      <a:pPr algn="l" rtl="0" fontAlgn="ctr">
                        <a:buNone/>
                      </a:pPr>
                      <a:r>
                        <a:rPr lang="en-GB" sz="1400" b="1" i="0" u="none" strike="noStrike" dirty="0">
                          <a:solidFill>
                            <a:srgbClr val="FFFFFF"/>
                          </a:solidFill>
                          <a:effectLst/>
                          <a:latin typeface="Calibri" panose="020F0502020204030204" pitchFamily="34" charset="0"/>
                        </a:rPr>
                        <a:t>Category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rtl="0" fontAlgn="ctr">
                        <a:buNone/>
                      </a:pPr>
                      <a:r>
                        <a:rPr lang="en-GB" sz="1400" b="1" i="0" u="none" strike="noStrike" dirty="0">
                          <a:solidFill>
                            <a:srgbClr val="FFFFFF"/>
                          </a:solidFill>
                          <a:effectLst/>
                          <a:latin typeface="Calibri" panose="020F0502020204030204" pitchFamily="34" charset="0"/>
                        </a:rPr>
                        <a:t>Budgeted FTE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rtl="0" fontAlgn="ctr">
                        <a:buNone/>
                      </a:pPr>
                      <a:r>
                        <a:rPr lang="en-GB" sz="1400" b="1" i="0" u="none" strike="noStrike" dirty="0">
                          <a:solidFill>
                            <a:srgbClr val="FFFFFF"/>
                          </a:solidFill>
                          <a:effectLst/>
                          <a:latin typeface="Calibri" panose="020F0502020204030204" pitchFamily="34" charset="0"/>
                        </a:rPr>
                        <a:t>Percentage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970925361"/>
                  </a:ext>
                </a:extLst>
              </a:tr>
              <a:tr h="450309">
                <a:tc>
                  <a:txBody>
                    <a:bodyPr/>
                    <a:lstStyle/>
                    <a:p>
                      <a:pPr algn="l" rtl="0" fontAlgn="ctr">
                        <a:buNone/>
                      </a:pPr>
                      <a:r>
                        <a:rPr lang="en-GB" sz="1400" b="1" i="0" u="none" strike="noStrike" dirty="0">
                          <a:solidFill>
                            <a:srgbClr val="FFFFFF"/>
                          </a:solidFill>
                          <a:effectLst/>
                          <a:latin typeface="Calibri" panose="020F0502020204030204" pitchFamily="34" charset="0"/>
                        </a:rPr>
                        <a:t>Police Officers</a:t>
                      </a:r>
                      <a:br>
                        <a:rPr lang="en-GB" sz="1400" b="1" i="0" u="none" strike="noStrike" dirty="0">
                          <a:solidFill>
                            <a:srgbClr val="FFFFFF"/>
                          </a:solidFill>
                          <a:effectLst/>
                          <a:latin typeface="Calibri" panose="020F0502020204030204" pitchFamily="34" charset="0"/>
                        </a:rPr>
                      </a:br>
                      <a:endParaRPr lang="en-GB"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2401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677024476"/>
                  </a:ext>
                </a:extLst>
              </a:tr>
              <a:tr h="450309">
                <a:tc>
                  <a:txBody>
                    <a:bodyPr/>
                    <a:lstStyle/>
                    <a:p>
                      <a:pPr algn="l" rtl="0" fontAlgn="ctr">
                        <a:buNone/>
                      </a:pPr>
                      <a:r>
                        <a:rPr lang="en-GB" sz="1400" b="1" i="0" u="none" strike="noStrike" dirty="0">
                          <a:solidFill>
                            <a:srgbClr val="FFFFFF"/>
                          </a:solidFill>
                          <a:effectLst/>
                          <a:latin typeface="Calibri" panose="020F0502020204030204" pitchFamily="34" charset="0"/>
                        </a:rPr>
                        <a:t>Police Staff</a:t>
                      </a:r>
                      <a:br>
                        <a:rPr lang="en-GB" sz="1400" b="1" i="0" u="none" strike="noStrike" dirty="0">
                          <a:solidFill>
                            <a:srgbClr val="FFFFFF"/>
                          </a:solidFill>
                          <a:effectLst/>
                          <a:latin typeface="Calibri" panose="020F0502020204030204" pitchFamily="34" charset="0"/>
                        </a:rPr>
                      </a:br>
                      <a:endParaRPr lang="en-GB"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1322.05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21402940"/>
                  </a:ext>
                </a:extLst>
              </a:tr>
              <a:tr h="450309">
                <a:tc>
                  <a:txBody>
                    <a:bodyPr/>
                    <a:lstStyle/>
                    <a:p>
                      <a:pPr algn="l" rtl="0" fontAlgn="ctr">
                        <a:buNone/>
                      </a:pPr>
                      <a:r>
                        <a:rPr lang="en-GB" sz="1400" b="1" i="0" u="none" strike="noStrike" dirty="0">
                          <a:solidFill>
                            <a:srgbClr val="FFFFFF"/>
                          </a:solidFill>
                          <a:effectLst/>
                          <a:latin typeface="Calibri" panose="020F0502020204030204" pitchFamily="34" charset="0"/>
                        </a:rPr>
                        <a:t>PCSOs</a:t>
                      </a:r>
                      <a:br>
                        <a:rPr lang="en-GB" sz="1400" b="1" i="0" u="none" strike="noStrike" dirty="0">
                          <a:solidFill>
                            <a:srgbClr val="FFFFFF"/>
                          </a:solidFill>
                          <a:effectLst/>
                          <a:latin typeface="Calibri" panose="020F0502020204030204" pitchFamily="34" charset="0"/>
                        </a:rPr>
                      </a:br>
                      <a:endParaRPr lang="en-GB"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919998287"/>
                  </a:ext>
                </a:extLst>
              </a:tr>
              <a:tr h="67054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br>
                        <a:rPr lang="en-GB" sz="1400" b="1" i="0" u="none" strike="noStrike" dirty="0">
                          <a:solidFill>
                            <a:srgbClr val="FFFFFF"/>
                          </a:solidFill>
                          <a:effectLst/>
                          <a:latin typeface="Calibri" panose="020F0502020204030204" pitchFamily="34" charset="0"/>
                        </a:rPr>
                      </a:br>
                      <a:r>
                        <a:rPr lang="en-GB" sz="1400" b="1" i="0" u="none" strike="noStrike" dirty="0">
                          <a:solidFill>
                            <a:srgbClr val="FFFFFF"/>
                          </a:solidFill>
                          <a:effectLst/>
                          <a:latin typeface="Calibri" panose="020F0502020204030204" pitchFamily="34" charset="0"/>
                        </a:rPr>
                        <a:t>Comms Operators</a:t>
                      </a:r>
                    </a:p>
                    <a:p>
                      <a:pPr algn="l" rtl="0" fontAlgn="ctr">
                        <a:buNone/>
                      </a:pPr>
                      <a:endParaRPr lang="en-GB"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186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660151029"/>
                  </a:ext>
                </a:extLst>
              </a:tr>
              <a:tr h="670547">
                <a:tc>
                  <a:txBody>
                    <a:bodyPr/>
                    <a:lstStyle/>
                    <a:p>
                      <a:pPr algn="l" rtl="0" fontAlgn="ctr">
                        <a:buNone/>
                      </a:pPr>
                      <a:r>
                        <a:rPr lang="en-GB" sz="1400" b="1" i="0" u="none" strike="noStrike" dirty="0">
                          <a:solidFill>
                            <a:srgbClr val="FFFFFF"/>
                          </a:solidFill>
                          <a:effectLst/>
                          <a:latin typeface="Calibri" panose="020F0502020204030204" pitchFamily="34" charset="0"/>
                        </a:rPr>
                        <a:t>Specials/Volunteers (Average Actual FTE)</a:t>
                      </a:r>
                      <a:br>
                        <a:rPr lang="en-GB" sz="1400" b="1" i="0" u="none" strike="noStrike" dirty="0">
                          <a:solidFill>
                            <a:srgbClr val="FFFFFF"/>
                          </a:solidFill>
                          <a:effectLst/>
                          <a:latin typeface="Calibri" panose="020F0502020204030204" pitchFamily="34" charset="0"/>
                        </a:rPr>
                      </a:br>
                      <a:endParaRPr lang="en-GB"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136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buNone/>
                      </a:pPr>
                      <a:r>
                        <a:rPr lang="en-GB"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622449509"/>
                  </a:ext>
                </a:extLst>
              </a:tr>
            </a:tbl>
          </a:graphicData>
        </a:graphic>
      </p:graphicFrame>
      <p:graphicFrame>
        <p:nvGraphicFramePr>
          <p:cNvPr id="9" name="Chart 8">
            <a:extLst>
              <a:ext uri="{FF2B5EF4-FFF2-40B4-BE49-F238E27FC236}">
                <a16:creationId xmlns:a16="http://schemas.microsoft.com/office/drawing/2014/main" id="{F444EA9D-FF66-0894-3093-A478F91493AE}"/>
              </a:ext>
            </a:extLst>
          </p:cNvPr>
          <p:cNvGraphicFramePr>
            <a:graphicFrameLocks/>
          </p:cNvGraphicFramePr>
          <p:nvPr/>
        </p:nvGraphicFramePr>
        <p:xfrm>
          <a:off x="5393205" y="1658748"/>
          <a:ext cx="6798795" cy="5460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FFA4F473-8B2C-663D-CF7A-2A507E0175E7}"/>
              </a:ext>
            </a:extLst>
          </p:cNvPr>
          <p:cNvGraphicFramePr>
            <a:graphicFrameLocks/>
          </p:cNvGraphicFramePr>
          <p:nvPr>
            <p:extLst>
              <p:ext uri="{D42A27DB-BD31-4B8C-83A1-F6EECF244321}">
                <p14:modId xmlns:p14="http://schemas.microsoft.com/office/powerpoint/2010/main" val="631780775"/>
              </p:ext>
            </p:extLst>
          </p:nvPr>
        </p:nvGraphicFramePr>
        <p:xfrm>
          <a:off x="5731825" y="1261907"/>
          <a:ext cx="6460175" cy="547647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D25C1CEC-74A6-2AD6-6D11-A4EE99EC5914}"/>
              </a:ext>
            </a:extLst>
          </p:cNvPr>
          <p:cNvSpPr txBox="1"/>
          <p:nvPr/>
        </p:nvSpPr>
        <p:spPr>
          <a:xfrm>
            <a:off x="432619" y="1319152"/>
            <a:ext cx="6096000" cy="369332"/>
          </a:xfrm>
          <a:prstGeom prst="rect">
            <a:avLst/>
          </a:prstGeom>
          <a:noFill/>
        </p:spPr>
        <p:txBody>
          <a:bodyPr wrap="square">
            <a:spAutoFit/>
          </a:bodyPr>
          <a:lstStyle/>
          <a:p>
            <a:pPr lvl="0"/>
            <a:r>
              <a:rPr lang="en-GB" dirty="0">
                <a:solidFill>
                  <a:schemeClr val="bg1"/>
                </a:solidFill>
              </a:rPr>
              <a:t>Workforce position is </a:t>
            </a:r>
            <a:r>
              <a:rPr lang="en-GB" b="1" dirty="0">
                <a:solidFill>
                  <a:schemeClr val="bg1"/>
                </a:solidFill>
              </a:rPr>
              <a:t>stable, controlled and affordable</a:t>
            </a:r>
            <a:endParaRPr lang="en-GB" dirty="0">
              <a:solidFill>
                <a:schemeClr val="bg1"/>
              </a:solidFill>
            </a:endParaRPr>
          </a:p>
        </p:txBody>
      </p:sp>
    </p:spTree>
    <p:extLst>
      <p:ext uri="{BB962C8B-B14F-4D97-AF65-F5344CB8AC3E}">
        <p14:creationId xmlns:p14="http://schemas.microsoft.com/office/powerpoint/2010/main" val="80700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9010-583D-61A0-339B-85A43BFCD3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FE6786-0E77-F274-5DBA-1FE3C6A64571}"/>
              </a:ext>
            </a:extLst>
          </p:cNvPr>
          <p:cNvSpPr>
            <a:spLocks noGrp="1"/>
          </p:cNvSpPr>
          <p:nvPr>
            <p:ph type="title"/>
          </p:nvPr>
        </p:nvSpPr>
        <p:spPr>
          <a:xfrm>
            <a:off x="609600" y="53752"/>
            <a:ext cx="8366720" cy="1143000"/>
          </a:xfrm>
        </p:spPr>
        <p:txBody>
          <a:bodyPr anchor="ctr">
            <a:normAutofit/>
          </a:bodyPr>
          <a:lstStyle/>
          <a:p>
            <a:r>
              <a:rPr lang="en-GB" dirty="0"/>
              <a:t>Workforce Numbers Split</a:t>
            </a:r>
            <a:r>
              <a:rPr lang="en-GB" dirty="0">
                <a:solidFill>
                  <a:srgbClr val="FF0000"/>
                </a:solidFill>
              </a:rPr>
              <a:t> </a:t>
            </a:r>
            <a:endParaRPr lang="en-GB" dirty="0"/>
          </a:p>
        </p:txBody>
      </p:sp>
      <p:graphicFrame>
        <p:nvGraphicFramePr>
          <p:cNvPr id="9" name="Chart 8">
            <a:extLst>
              <a:ext uri="{FF2B5EF4-FFF2-40B4-BE49-F238E27FC236}">
                <a16:creationId xmlns:a16="http://schemas.microsoft.com/office/drawing/2014/main" id="{B4EB8654-8234-60B0-CAB4-610D52A28FA3}"/>
              </a:ext>
            </a:extLst>
          </p:cNvPr>
          <p:cNvGraphicFramePr>
            <a:graphicFrameLocks/>
          </p:cNvGraphicFramePr>
          <p:nvPr/>
        </p:nvGraphicFramePr>
        <p:xfrm>
          <a:off x="5393205" y="1658748"/>
          <a:ext cx="6798795" cy="5460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8139B129-5C03-3277-6CFF-37836DC41E9F}"/>
              </a:ext>
            </a:extLst>
          </p:cNvPr>
          <p:cNvGraphicFramePr>
            <a:graphicFrameLocks/>
          </p:cNvGraphicFramePr>
          <p:nvPr/>
        </p:nvGraphicFramePr>
        <p:xfrm>
          <a:off x="5177642" y="1425040"/>
          <a:ext cx="6460175" cy="50470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10">
            <a:extLst>
              <a:ext uri="{FF2B5EF4-FFF2-40B4-BE49-F238E27FC236}">
                <a16:creationId xmlns:a16="http://schemas.microsoft.com/office/drawing/2014/main" id="{5E797411-4001-BC8C-CF18-C4B32245371A}"/>
              </a:ext>
            </a:extLst>
          </p:cNvPr>
          <p:cNvGraphicFramePr>
            <a:graphicFrameLocks noGrp="1"/>
          </p:cNvGraphicFramePr>
          <p:nvPr>
            <p:ph sz="quarter" idx="10"/>
          </p:nvPr>
        </p:nvGraphicFramePr>
        <p:xfrm>
          <a:off x="431800" y="1412875"/>
          <a:ext cx="11206163" cy="50466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353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B57D5-A4E8-E027-D8FD-7CF09640678A}"/>
              </a:ext>
            </a:extLst>
          </p:cNvPr>
          <p:cNvSpPr>
            <a:spLocks noGrp="1"/>
          </p:cNvSpPr>
          <p:nvPr>
            <p:ph sz="quarter" idx="10"/>
          </p:nvPr>
        </p:nvSpPr>
        <p:spPr>
          <a:xfrm>
            <a:off x="431371" y="1412776"/>
            <a:ext cx="11329259" cy="3405029"/>
          </a:xfrm>
        </p:spPr>
        <p:txBody>
          <a:bodyPr>
            <a:normAutofit lnSpcReduction="10000"/>
          </a:bodyPr>
          <a:lstStyle/>
          <a:p>
            <a:pPr lvl="0"/>
            <a:endParaRPr lang="en-GB" dirty="0"/>
          </a:p>
          <a:p>
            <a:r>
              <a:rPr lang="en-GB" b="1" dirty="0"/>
              <a:t>Neighbourhood Policing Guarantee delivered</a:t>
            </a:r>
            <a:r>
              <a:rPr lang="en-GB" dirty="0"/>
              <a:t> for 2025/26</a:t>
            </a:r>
          </a:p>
          <a:p>
            <a:r>
              <a:rPr lang="en-GB" dirty="0"/>
              <a:t>Neighbourhood officer establishment has increased by a net of 51.37 FTE.  This is 3.68 above the 2025/26 target of 47.69.</a:t>
            </a:r>
          </a:p>
          <a:p>
            <a:pPr lvl="0"/>
            <a:r>
              <a:rPr lang="en-GB" dirty="0"/>
              <a:t>PCSO variance managed</a:t>
            </a:r>
          </a:p>
          <a:p>
            <a:pPr lvl="0"/>
            <a:r>
              <a:rPr lang="en-GB" dirty="0"/>
              <a:t>Home Office target confirmed for </a:t>
            </a:r>
            <a:r>
              <a:rPr lang="en-GB" b="1" dirty="0"/>
              <a:t>2026/27 (+26 FTE)</a:t>
            </a:r>
            <a:endParaRPr lang="en-GB" dirty="0"/>
          </a:p>
          <a:p>
            <a:pPr marL="0" indent="0">
              <a:buNone/>
            </a:pPr>
            <a:endParaRPr lang="en-GB" dirty="0"/>
          </a:p>
        </p:txBody>
      </p:sp>
      <p:sp>
        <p:nvSpPr>
          <p:cNvPr id="3" name="Title 2">
            <a:extLst>
              <a:ext uri="{FF2B5EF4-FFF2-40B4-BE49-F238E27FC236}">
                <a16:creationId xmlns:a16="http://schemas.microsoft.com/office/drawing/2014/main" id="{D5D163E8-419D-BEB3-B509-C61D6263689F}"/>
              </a:ext>
            </a:extLst>
          </p:cNvPr>
          <p:cNvSpPr>
            <a:spLocks noGrp="1"/>
          </p:cNvSpPr>
          <p:nvPr>
            <p:ph type="title"/>
          </p:nvPr>
        </p:nvSpPr>
        <p:spPr/>
        <p:txBody>
          <a:bodyPr>
            <a:normAutofit fontScale="90000"/>
          </a:bodyPr>
          <a:lstStyle/>
          <a:p>
            <a:br>
              <a:rPr lang="en-GB" dirty="0"/>
            </a:br>
            <a:r>
              <a:rPr lang="en-GB" dirty="0"/>
              <a:t>Neighbourhood Policing Guarantee (NPG)</a:t>
            </a:r>
            <a:br>
              <a:rPr lang="en-GB" dirty="0"/>
            </a:br>
            <a:endParaRPr lang="en-GB" dirty="0"/>
          </a:p>
        </p:txBody>
      </p:sp>
      <p:graphicFrame>
        <p:nvGraphicFramePr>
          <p:cNvPr id="4" name="Table 3">
            <a:extLst>
              <a:ext uri="{FF2B5EF4-FFF2-40B4-BE49-F238E27FC236}">
                <a16:creationId xmlns:a16="http://schemas.microsoft.com/office/drawing/2014/main" id="{56D276AB-7FE2-0929-4B83-2285E4AB87C2}"/>
              </a:ext>
            </a:extLst>
          </p:cNvPr>
          <p:cNvGraphicFramePr>
            <a:graphicFrameLocks noGrp="1"/>
          </p:cNvGraphicFramePr>
          <p:nvPr>
            <p:extLst>
              <p:ext uri="{D42A27DB-BD31-4B8C-83A1-F6EECF244321}">
                <p14:modId xmlns:p14="http://schemas.microsoft.com/office/powerpoint/2010/main" val="2926741761"/>
              </p:ext>
            </p:extLst>
          </p:nvPr>
        </p:nvGraphicFramePr>
        <p:xfrm>
          <a:off x="609599" y="4680155"/>
          <a:ext cx="10972800" cy="1809134"/>
        </p:xfrm>
        <a:graphic>
          <a:graphicData uri="http://schemas.openxmlformats.org/drawingml/2006/table">
            <a:tbl>
              <a:tblPr firstRow="1" firstCol="1" bandRow="1">
                <a:tableStyleId>{5C22544A-7EE6-4342-B048-85BDC9FD1C3A}</a:tableStyleId>
              </a:tblPr>
              <a:tblGrid>
                <a:gridCol w="1375216">
                  <a:extLst>
                    <a:ext uri="{9D8B030D-6E8A-4147-A177-3AD203B41FA5}">
                      <a16:colId xmlns:a16="http://schemas.microsoft.com/office/drawing/2014/main" val="3510014681"/>
                    </a:ext>
                  </a:extLst>
                </a:gridCol>
                <a:gridCol w="1375216">
                  <a:extLst>
                    <a:ext uri="{9D8B030D-6E8A-4147-A177-3AD203B41FA5}">
                      <a16:colId xmlns:a16="http://schemas.microsoft.com/office/drawing/2014/main" val="4264850339"/>
                    </a:ext>
                  </a:extLst>
                </a:gridCol>
                <a:gridCol w="1375216">
                  <a:extLst>
                    <a:ext uri="{9D8B030D-6E8A-4147-A177-3AD203B41FA5}">
                      <a16:colId xmlns:a16="http://schemas.microsoft.com/office/drawing/2014/main" val="1451227375"/>
                    </a:ext>
                  </a:extLst>
                </a:gridCol>
                <a:gridCol w="1375216">
                  <a:extLst>
                    <a:ext uri="{9D8B030D-6E8A-4147-A177-3AD203B41FA5}">
                      <a16:colId xmlns:a16="http://schemas.microsoft.com/office/drawing/2014/main" val="1252047892"/>
                    </a:ext>
                  </a:extLst>
                </a:gridCol>
                <a:gridCol w="1375216">
                  <a:extLst>
                    <a:ext uri="{9D8B030D-6E8A-4147-A177-3AD203B41FA5}">
                      <a16:colId xmlns:a16="http://schemas.microsoft.com/office/drawing/2014/main" val="147374639"/>
                    </a:ext>
                  </a:extLst>
                </a:gridCol>
                <a:gridCol w="1364090">
                  <a:extLst>
                    <a:ext uri="{9D8B030D-6E8A-4147-A177-3AD203B41FA5}">
                      <a16:colId xmlns:a16="http://schemas.microsoft.com/office/drawing/2014/main" val="1546214266"/>
                    </a:ext>
                  </a:extLst>
                </a:gridCol>
                <a:gridCol w="1366315">
                  <a:extLst>
                    <a:ext uri="{9D8B030D-6E8A-4147-A177-3AD203B41FA5}">
                      <a16:colId xmlns:a16="http://schemas.microsoft.com/office/drawing/2014/main" val="2935053630"/>
                    </a:ext>
                  </a:extLst>
                </a:gridCol>
                <a:gridCol w="1366315">
                  <a:extLst>
                    <a:ext uri="{9D8B030D-6E8A-4147-A177-3AD203B41FA5}">
                      <a16:colId xmlns:a16="http://schemas.microsoft.com/office/drawing/2014/main" val="2233051344"/>
                    </a:ext>
                  </a:extLst>
                </a:gridCol>
              </a:tblGrid>
              <a:tr h="721517">
                <a:tc>
                  <a:txBody>
                    <a:bodyPr/>
                    <a:lstStyle/>
                    <a:p>
                      <a:pPr algn="ctr">
                        <a:lnSpc>
                          <a:spcPct val="107000"/>
                        </a:lnSpc>
                        <a:spcAft>
                          <a:spcPts val="800"/>
                        </a:spcAft>
                        <a:buNone/>
                      </a:pP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dirty="0">
                          <a:effectLst/>
                        </a:rPr>
                        <a:t>Baseline FTE</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Target Growth FTE</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Current FTE</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dirty="0">
                          <a:effectLst/>
                        </a:rPr>
                        <a:t>Growth YTD</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Planned Future Growth (25/26)</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Estimated Growth March 2026</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Difference to Target</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4237078847"/>
                  </a:ext>
                </a:extLst>
              </a:tr>
              <a:tr h="362539">
                <a:tc>
                  <a:txBody>
                    <a:bodyPr/>
                    <a:lstStyle/>
                    <a:p>
                      <a:pPr algn="ctr">
                        <a:lnSpc>
                          <a:spcPct val="107000"/>
                        </a:lnSpc>
                        <a:spcAft>
                          <a:spcPts val="800"/>
                        </a:spcAft>
                        <a:buNone/>
                      </a:pPr>
                      <a:r>
                        <a:rPr lang="en-GB" sz="1100" kern="100" dirty="0">
                          <a:effectLst/>
                          <a:latin typeface="Segoe UI" panose="020B0502040204020203" pitchFamily="34" charset="0"/>
                          <a:ea typeface="Calibri" panose="020F0502020204030204" pitchFamily="34" charset="0"/>
                          <a:cs typeface="Arial" panose="020B0604020202020204" pitchFamily="34" charset="0"/>
                        </a:rPr>
                        <a:t>Officers</a:t>
                      </a:r>
                    </a:p>
                  </a:txBody>
                  <a:tcPr marL="68580" marR="68580" marT="9525" marB="0" anchor="ctr"/>
                </a:tc>
                <a:tc>
                  <a:txBody>
                    <a:bodyPr/>
                    <a:lstStyle/>
                    <a:p>
                      <a:pPr algn="ctr">
                        <a:lnSpc>
                          <a:spcPct val="107000"/>
                        </a:lnSpc>
                        <a:spcAft>
                          <a:spcPts val="800"/>
                        </a:spcAft>
                        <a:buNone/>
                      </a:pPr>
                      <a:r>
                        <a:rPr lang="en-GB" sz="1100" kern="0">
                          <a:effectLst/>
                        </a:rPr>
                        <a:t>164.41</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47.69</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220.82</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56.41</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0</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56.41</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8.72</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3430915118"/>
                  </a:ext>
                </a:extLst>
              </a:tr>
              <a:tr h="362539">
                <a:tc>
                  <a:txBody>
                    <a:bodyPr/>
                    <a:lstStyle/>
                    <a:p>
                      <a:pPr algn="ctr">
                        <a:lnSpc>
                          <a:spcPct val="107000"/>
                        </a:lnSpc>
                        <a:spcAft>
                          <a:spcPts val="800"/>
                        </a:spcAft>
                        <a:buNone/>
                      </a:pPr>
                      <a:r>
                        <a:rPr lang="en-GB" sz="1100" kern="100" dirty="0">
                          <a:effectLst/>
                          <a:latin typeface="Segoe UI" panose="020B0502040204020203" pitchFamily="34" charset="0"/>
                          <a:ea typeface="Calibri" panose="020F0502020204030204" pitchFamily="34" charset="0"/>
                          <a:cs typeface="Arial" panose="020B0604020202020204" pitchFamily="34" charset="0"/>
                        </a:rPr>
                        <a:t>PCSO’s</a:t>
                      </a:r>
                    </a:p>
                  </a:txBody>
                  <a:tcPr marL="68580" marR="68580" marT="9525" marB="0" anchor="ctr"/>
                </a:tc>
                <a:tc>
                  <a:txBody>
                    <a:bodyPr/>
                    <a:lstStyle/>
                    <a:p>
                      <a:pPr algn="ctr">
                        <a:lnSpc>
                          <a:spcPct val="107000"/>
                        </a:lnSpc>
                        <a:spcAft>
                          <a:spcPts val="800"/>
                        </a:spcAft>
                        <a:buNone/>
                      </a:pPr>
                      <a:r>
                        <a:rPr lang="en-GB" sz="1100" kern="0">
                          <a:effectLst/>
                        </a:rPr>
                        <a:t>85.02</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0</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79.98</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-5.04</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0</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-5.04</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-5.04</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238505524"/>
                  </a:ext>
                </a:extLst>
              </a:tr>
              <a:tr h="362539">
                <a:tc>
                  <a:txBody>
                    <a:bodyPr/>
                    <a:lstStyle/>
                    <a:p>
                      <a:pPr algn="ctr">
                        <a:lnSpc>
                          <a:spcPct val="107000"/>
                        </a:lnSpc>
                        <a:spcAft>
                          <a:spcPts val="800"/>
                        </a:spcAft>
                        <a:buNone/>
                      </a:pPr>
                      <a:r>
                        <a:rPr lang="en-GB" sz="1100" kern="100" dirty="0">
                          <a:effectLst/>
                          <a:latin typeface="Segoe UI" panose="020B0502040204020203" pitchFamily="34" charset="0"/>
                          <a:ea typeface="Calibri" panose="020F0502020204030204" pitchFamily="34" charset="0"/>
                          <a:cs typeface="Arial" panose="020B0604020202020204" pitchFamily="34" charset="0"/>
                        </a:rPr>
                        <a:t>Total</a:t>
                      </a:r>
                    </a:p>
                  </a:txBody>
                  <a:tcPr marL="68580" marR="68580" marT="9525" marB="0" anchor="ctr"/>
                </a:tc>
                <a:tc>
                  <a:txBody>
                    <a:bodyPr/>
                    <a:lstStyle/>
                    <a:p>
                      <a:pPr algn="ctr">
                        <a:lnSpc>
                          <a:spcPct val="107000"/>
                        </a:lnSpc>
                        <a:spcAft>
                          <a:spcPts val="800"/>
                        </a:spcAft>
                        <a:buNone/>
                      </a:pPr>
                      <a:r>
                        <a:rPr lang="en-GB" sz="1100" kern="0" dirty="0">
                          <a:effectLst/>
                        </a:rPr>
                        <a:t>249.43</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47.69</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300.80</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51.37</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0</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a:effectLst/>
                        </a:rPr>
                        <a:t>51.37</a:t>
                      </a:r>
                      <a:endParaRPr lang="en-GB" sz="1100" kern="10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Aft>
                          <a:spcPts val="800"/>
                        </a:spcAft>
                        <a:buNone/>
                      </a:pPr>
                      <a:r>
                        <a:rPr lang="en-GB" sz="1100" kern="0" dirty="0">
                          <a:effectLst/>
                        </a:rPr>
                        <a:t>3.68</a:t>
                      </a:r>
                      <a:endParaRPr lang="en-GB" sz="1100" kern="100" dirty="0">
                        <a:effectLst/>
                        <a:latin typeface="Segoe UI" panose="020B0502040204020203"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696603094"/>
                  </a:ext>
                </a:extLst>
              </a:tr>
            </a:tbl>
          </a:graphicData>
        </a:graphic>
      </p:graphicFrame>
      <p:sp>
        <p:nvSpPr>
          <p:cNvPr id="5" name="Content Placeholder 1">
            <a:extLst>
              <a:ext uri="{FF2B5EF4-FFF2-40B4-BE49-F238E27FC236}">
                <a16:creationId xmlns:a16="http://schemas.microsoft.com/office/drawing/2014/main" id="{CAA3B531-4CFB-8A2D-A55F-4F00517322DF}"/>
              </a:ext>
            </a:extLst>
          </p:cNvPr>
          <p:cNvSpPr txBox="1">
            <a:spLocks/>
          </p:cNvSpPr>
          <p:nvPr/>
        </p:nvSpPr>
        <p:spPr>
          <a:xfrm>
            <a:off x="609599" y="6155464"/>
            <a:ext cx="11329259" cy="34050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a:p>
            <a:pPr marL="0" indent="0">
              <a:buNone/>
            </a:pPr>
            <a:r>
              <a:rPr lang="en-GB" sz="1800" b="1" dirty="0"/>
              <a:t>As at end of year – 31</a:t>
            </a:r>
            <a:r>
              <a:rPr lang="en-GB" sz="1800" b="1" baseline="30000" dirty="0"/>
              <a:t>st</a:t>
            </a:r>
            <a:r>
              <a:rPr lang="en-GB" sz="1800" b="1" dirty="0"/>
              <a:t> March 2026</a:t>
            </a:r>
            <a:endParaRPr lang="en-GB" sz="1800" dirty="0"/>
          </a:p>
        </p:txBody>
      </p:sp>
    </p:spTree>
    <p:extLst>
      <p:ext uri="{BB962C8B-B14F-4D97-AF65-F5344CB8AC3E}">
        <p14:creationId xmlns:p14="http://schemas.microsoft.com/office/powerpoint/2010/main" val="22315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E7724-BE69-A401-AD60-78044FDB429E}"/>
              </a:ext>
            </a:extLst>
          </p:cNvPr>
          <p:cNvSpPr>
            <a:spLocks noGrp="1"/>
          </p:cNvSpPr>
          <p:nvPr>
            <p:ph sz="quarter" idx="10"/>
          </p:nvPr>
        </p:nvSpPr>
        <p:spPr/>
        <p:txBody>
          <a:bodyPr/>
          <a:lstStyle/>
          <a:p>
            <a:endParaRPr lang="en-GB" dirty="0"/>
          </a:p>
          <a:p>
            <a:r>
              <a:rPr lang="en-GB" dirty="0"/>
              <a:t>Officer actual headcount: </a:t>
            </a:r>
            <a:r>
              <a:rPr lang="en-GB" b="1" dirty="0"/>
              <a:t>2,433</a:t>
            </a:r>
            <a:r>
              <a:rPr lang="en-GB" dirty="0"/>
              <a:t> (2,406 FTE)</a:t>
            </a:r>
          </a:p>
          <a:p>
            <a:pPr lvl="0"/>
            <a:r>
              <a:rPr lang="en-GB" dirty="0"/>
              <a:t>Strong pipeline: </a:t>
            </a:r>
            <a:r>
              <a:rPr lang="en-GB" b="1" dirty="0"/>
              <a:t>150 applicants live</a:t>
            </a:r>
            <a:r>
              <a:rPr lang="en-GB" dirty="0"/>
              <a:t> plus transferees</a:t>
            </a:r>
          </a:p>
          <a:p>
            <a:pPr lvl="0"/>
            <a:r>
              <a:rPr lang="en-GB" dirty="0"/>
              <a:t>Early‑career officer attrition (national issue)</a:t>
            </a:r>
          </a:p>
          <a:p>
            <a:r>
              <a:rPr lang="en-GB" b="1" dirty="0"/>
              <a:t>Mitigation:</a:t>
            </a:r>
            <a:r>
              <a:rPr lang="en-GB" dirty="0"/>
              <a:t> Recruitment assessment pilot; enhanced early‑service support</a:t>
            </a:r>
          </a:p>
          <a:p>
            <a:pPr marL="0" indent="0">
              <a:buNone/>
            </a:pPr>
            <a:br>
              <a:rPr lang="en-GB" dirty="0"/>
            </a:br>
            <a:endParaRPr lang="en-GB" dirty="0"/>
          </a:p>
          <a:p>
            <a:endParaRPr lang="en-GB" dirty="0"/>
          </a:p>
        </p:txBody>
      </p:sp>
      <p:sp>
        <p:nvSpPr>
          <p:cNvPr id="3" name="Title 2">
            <a:extLst>
              <a:ext uri="{FF2B5EF4-FFF2-40B4-BE49-F238E27FC236}">
                <a16:creationId xmlns:a16="http://schemas.microsoft.com/office/drawing/2014/main" id="{022886F5-96FE-1B06-F6F2-DAE121E26D6C}"/>
              </a:ext>
            </a:extLst>
          </p:cNvPr>
          <p:cNvSpPr>
            <a:spLocks noGrp="1"/>
          </p:cNvSpPr>
          <p:nvPr>
            <p:ph type="title"/>
          </p:nvPr>
        </p:nvSpPr>
        <p:spPr/>
        <p:txBody>
          <a:bodyPr>
            <a:normAutofit fontScale="90000"/>
          </a:bodyPr>
          <a:lstStyle/>
          <a:p>
            <a:br>
              <a:rPr lang="en-GB"/>
            </a:br>
            <a:r>
              <a:rPr lang="en-GB"/>
              <a:t>Workforce Capacity &amp; Recruitment</a:t>
            </a:r>
            <a:br>
              <a:rPr lang="en-GB"/>
            </a:br>
            <a:endParaRPr lang="en-GB" dirty="0"/>
          </a:p>
        </p:txBody>
      </p:sp>
    </p:spTree>
    <p:extLst>
      <p:ext uri="{BB962C8B-B14F-4D97-AF65-F5344CB8AC3E}">
        <p14:creationId xmlns:p14="http://schemas.microsoft.com/office/powerpoint/2010/main" val="34046236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s and Expectations - Performance" id="{2CE9F2F1-2CAB-47D2-AA7C-E56E65125AAC}" vid="{E8D9E802-176C-4692-AC0F-32C26FB35C4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s and Expectations - Performance" id="{2CE9F2F1-2CAB-47D2-AA7C-E56E65125AAC}" vid="{E8D9E802-176C-4692-AC0F-32C26FB35C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Created xmlns="cc0d1bd6-6061-46b2-b76e-e448151dd598">2025-09-18T13:48:13+00:00</DateCreated>
    <Date xmlns="cc0d1bd6-6061-46b2-b76e-e448151dd598" xsi:nil="true"/>
    <lcf76f155ced4ddcb4097134ff3c332f xmlns="cc0d1bd6-6061-46b2-b76e-e448151dd598">
      <Terms xmlns="http://schemas.microsoft.com/office/infopath/2007/PartnerControls"/>
    </lcf76f155ced4ddcb4097134ff3c332f>
    <TaxCatchAll xmlns="0c274b9b-316b-46ae-8a66-9a9cf9017410" xsi:nil="true"/>
    <DateCreated2 xmlns="cc0d1bd6-6061-46b2-b76e-e448151dd5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1684560EF48B40845BDB87C54CFEF9" ma:contentTypeVersion="18" ma:contentTypeDescription="Create a new document." ma:contentTypeScope="" ma:versionID="04c78572af36856a51ee217cfc2372e5">
  <xsd:schema xmlns:xsd="http://www.w3.org/2001/XMLSchema" xmlns:xs="http://www.w3.org/2001/XMLSchema" xmlns:p="http://schemas.microsoft.com/office/2006/metadata/properties" xmlns:ns2="0c274b9b-316b-46ae-8a66-9a9cf9017410" xmlns:ns3="cc0d1bd6-6061-46b2-b76e-e448151dd598" targetNamespace="http://schemas.microsoft.com/office/2006/metadata/properties" ma:root="true" ma:fieldsID="f5a8e39b3ee4c38964367b0f975fc069" ns2:_="" ns3:_="">
    <xsd:import namespace="0c274b9b-316b-46ae-8a66-9a9cf9017410"/>
    <xsd:import namespace="cc0d1bd6-6061-46b2-b76e-e448151dd5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Date" minOccurs="0"/>
                <xsd:element ref="ns3:DateCreated" minOccurs="0"/>
                <xsd:element ref="ns3:DateCreated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74b9b-316b-46ae-8a66-9a9cf9017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0a0f5f6-a283-492c-9411-08b142771f92}" ma:internalName="TaxCatchAll" ma:showField="CatchAllData" ma:web="0c274b9b-316b-46ae-8a66-9a9cf90174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0d1bd6-6061-46b2-b76e-e448151dd5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7060592-72be-44b9-9da3-52def53effd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Date" ma:index="22" nillable="true" ma:displayName="Date" ma:format="DateOnly" ma:internalName="Date">
      <xsd:simpleType>
        <xsd:restriction base="dms:DateTime"/>
      </xsd:simpleType>
    </xsd:element>
    <xsd:element name="DateCreated" ma:index="23" nillable="true" ma:displayName="Date Created" ma:default="[today]" ma:format="DateOnly" ma:internalName="DateCreated">
      <xsd:simpleType>
        <xsd:restriction base="dms:DateTime"/>
      </xsd:simpleType>
    </xsd:element>
    <xsd:element name="DateCreated2" ma:index="24" nillable="true" ma:displayName="Date Created2" ma:format="Dropdown" ma:internalName="DateCreated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F2FECD-5226-420E-8ED7-ED32E7CC5FA8}">
  <ds:schemaRef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0c274b9b-316b-46ae-8a66-9a9cf9017410"/>
    <ds:schemaRef ds:uri="cc0d1bd6-6061-46b2-b76e-e448151dd59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EA41DAF-4F62-48A4-B0EC-72B1824BA10B}">
  <ds:schemaRefs>
    <ds:schemaRef ds:uri="0c274b9b-316b-46ae-8a66-9a9cf9017410"/>
    <ds:schemaRef ds:uri="cc0d1bd6-6061-46b2-b76e-e448151dd5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D335C4-18D6-4ABE-A007-46FA2B3090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844</TotalTime>
  <Words>830</Words>
  <Application>Microsoft Office PowerPoint</Application>
  <PresentationFormat>Widescreen</PresentationFormat>
  <Paragraphs>194</Paragraphs>
  <Slides>20</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Inter</vt:lpstr>
      <vt:lpstr>Segoe UI</vt:lpstr>
      <vt:lpstr>1_Office Theme</vt:lpstr>
      <vt:lpstr>2_Office Theme</vt:lpstr>
      <vt:lpstr>Office Theme</vt:lpstr>
      <vt:lpstr>PowerPoint Presentation</vt:lpstr>
      <vt:lpstr>Introductions</vt:lpstr>
      <vt:lpstr>Minutes</vt:lpstr>
      <vt:lpstr>Police &amp; Crime Commissioner Scrutiny Panel  People Services – Assurance &amp; Exceptions April 2026</vt:lpstr>
      <vt:lpstr>People Strategy</vt:lpstr>
      <vt:lpstr>Workforce Establishment 26-27</vt:lpstr>
      <vt:lpstr>Workforce Numbers Split </vt:lpstr>
      <vt:lpstr> Neighbourhood Policing Guarantee (NPG) </vt:lpstr>
      <vt:lpstr> Workforce Capacity &amp; Recruitment </vt:lpstr>
      <vt:lpstr>Specialist Capability: Detectives </vt:lpstr>
      <vt:lpstr>Leadership, Standards &amp; Performance</vt:lpstr>
      <vt:lpstr> Health, Wellbeing &amp; Sickness  </vt:lpstr>
      <vt:lpstr>Sickness levels</vt:lpstr>
      <vt:lpstr>Conduct, Casework &amp; Trust</vt:lpstr>
      <vt:lpstr>Diversity, Inclusion &amp; Culture</vt:lpstr>
      <vt:lpstr>Overall Risk &amp; Forward Look</vt:lpstr>
      <vt:lpstr>Key Achievements</vt:lpstr>
      <vt:lpstr>Commissioner’s Questions</vt:lpstr>
      <vt:lpstr>AOB</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Roberts QPM Chief Constable</dc:title>
  <dc:creator>Mark Roberts</dc:creator>
  <cp:lastModifiedBy>Claire Gilbody</cp:lastModifiedBy>
  <cp:revision>10</cp:revision>
  <cp:lastPrinted>2026-04-15T14:21:30Z</cp:lastPrinted>
  <dcterms:created xsi:type="dcterms:W3CDTF">2024-02-06T12:23:32Z</dcterms:created>
  <dcterms:modified xsi:type="dcterms:W3CDTF">2026-04-28T19:22:08Z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2b7b09-d3e3-4020-88b6-1140ebd8cd3f_ActionId">
    <vt:lpwstr>eeaae5d7-7b61-47c6-9589-5772f3d3cdd5</vt:lpwstr>
  </property>
  <property fmtid="{D5CDD505-2E9C-101B-9397-08002B2CF9AE}" pid="3" name="MSIP_Label_a12b7b09-d3e3-4020-88b6-1140ebd8cd3f_ContentBits">
    <vt:lpwstr>0</vt:lpwstr>
  </property>
  <property fmtid="{D5CDD505-2E9C-101B-9397-08002B2CF9AE}" pid="4" name="MSIP_Label_a12b7b09-d3e3-4020-88b6-1140ebd8cd3f_Enabled">
    <vt:lpwstr>true</vt:lpwstr>
  </property>
  <property fmtid="{D5CDD505-2E9C-101B-9397-08002B2CF9AE}" pid="5" name="MSIP_Label_a12b7b09-d3e3-4020-88b6-1140ebd8cd3f_Method">
    <vt:lpwstr>Privileged</vt:lpwstr>
  </property>
  <property fmtid="{D5CDD505-2E9C-101B-9397-08002B2CF9AE}" pid="6" name="MSIP_Label_a12b7b09-d3e3-4020-88b6-1140ebd8cd3f_Name">
    <vt:lpwstr>Personal</vt:lpwstr>
  </property>
  <property fmtid="{D5CDD505-2E9C-101B-9397-08002B2CF9AE}" pid="7" name="MSIP_Label_a12b7b09-d3e3-4020-88b6-1140ebd8cd3f_SetDate">
    <vt:lpwstr>2024-02-06T12:32:12Z</vt:lpwstr>
  </property>
  <property fmtid="{D5CDD505-2E9C-101B-9397-08002B2CF9AE}" pid="8" name="MSIP_Label_a12b7b09-d3e3-4020-88b6-1140ebd8cd3f_SiteId">
    <vt:lpwstr>0ce21128-57c4-4758-9f39-69bc679e12bf</vt:lpwstr>
  </property>
  <property fmtid="{D5CDD505-2E9C-101B-9397-08002B2CF9AE}" pid="9" name="ContentTypeId">
    <vt:lpwstr>0x010100CA1684560EF48B40845BDB87C54CFEF9</vt:lpwstr>
  </property>
  <property fmtid="{D5CDD505-2E9C-101B-9397-08002B2CF9AE}" pid="10" name="MediaServiceImageTags">
    <vt:lpwstr/>
  </property>
</Properties>
</file>