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73" r:id="rId6"/>
  </p:sldMasterIdLst>
  <p:notesMasterIdLst>
    <p:notesMasterId r:id="rId26"/>
  </p:notesMasterIdLst>
  <p:sldIdLst>
    <p:sldId id="282" r:id="rId7"/>
    <p:sldId id="375" r:id="rId8"/>
    <p:sldId id="342" r:id="rId9"/>
    <p:sldId id="256" r:id="rId10"/>
    <p:sldId id="373" r:id="rId11"/>
    <p:sldId id="370" r:id="rId12"/>
    <p:sldId id="376" r:id="rId13"/>
    <p:sldId id="268" r:id="rId14"/>
    <p:sldId id="3467" r:id="rId15"/>
    <p:sldId id="3464" r:id="rId16"/>
    <p:sldId id="3468" r:id="rId17"/>
    <p:sldId id="3471" r:id="rId18"/>
    <p:sldId id="3469" r:id="rId19"/>
    <p:sldId id="3470" r:id="rId20"/>
    <p:sldId id="381" r:id="rId21"/>
    <p:sldId id="382" r:id="rId22"/>
    <p:sldId id="343" r:id="rId23"/>
    <p:sldId id="345" r:id="rId24"/>
    <p:sldId id="344" r:id="rId25"/>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862893-50E8-4713-B730-DE68E5B84D85}">
          <p14:sldIdLst>
            <p14:sldId id="282"/>
            <p14:sldId id="375"/>
            <p14:sldId id="342"/>
          </p14:sldIdLst>
        </p14:section>
        <p14:section name="Default Section" id="{A25C7AE4-6799-46D7-8859-3661A94D3D65}">
          <p14:sldIdLst>
            <p14:sldId id="256"/>
            <p14:sldId id="373"/>
            <p14:sldId id="370"/>
            <p14:sldId id="376"/>
            <p14:sldId id="268"/>
            <p14:sldId id="3467"/>
            <p14:sldId id="3464"/>
            <p14:sldId id="3468"/>
            <p14:sldId id="3471"/>
            <p14:sldId id="3469"/>
            <p14:sldId id="3470"/>
            <p14:sldId id="381"/>
            <p14:sldId id="382"/>
            <p14:sldId id="343"/>
            <p14:sldId id="345"/>
            <p14:sldId id="3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318" y="11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7" d="100"/>
          <a:sy n="77" d="100"/>
        </p:scale>
        <p:origin x="408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 Seed" userId="cda806ba-1ed1-4cbe-80c8-e4c7a1906922" providerId="ADAL" clId="{6FEA261E-720B-4818-BD16-DD4F033DF95C}"/>
    <pc:docChg chg="undo redo custSel addSld delSld modSld modSection">
      <pc:chgData name="Jen Seed" userId="cda806ba-1ed1-4cbe-80c8-e4c7a1906922" providerId="ADAL" clId="{6FEA261E-720B-4818-BD16-DD4F033DF95C}" dt="2026-06-29T08:09:07.014" v="10" actId="122"/>
      <pc:docMkLst>
        <pc:docMk/>
      </pc:docMkLst>
      <pc:sldChg chg="add del">
        <pc:chgData name="Jen Seed" userId="cda806ba-1ed1-4cbe-80c8-e4c7a1906922" providerId="ADAL" clId="{6FEA261E-720B-4818-BD16-DD4F033DF95C}" dt="2026-06-29T08:08:20.900" v="7" actId="47"/>
        <pc:sldMkLst>
          <pc:docMk/>
          <pc:sldMk cId="4212791582" sldId="268"/>
        </pc:sldMkLst>
      </pc:sldChg>
      <pc:sldChg chg="modSp mod">
        <pc:chgData name="Jen Seed" userId="cda806ba-1ed1-4cbe-80c8-e4c7a1906922" providerId="ADAL" clId="{6FEA261E-720B-4818-BD16-DD4F033DF95C}" dt="2026-06-29T08:09:07.014" v="10" actId="122"/>
        <pc:sldMkLst>
          <pc:docMk/>
          <pc:sldMk cId="2828920022" sldId="343"/>
        </pc:sldMkLst>
        <pc:spChg chg="mod">
          <ac:chgData name="Jen Seed" userId="cda806ba-1ed1-4cbe-80c8-e4c7a1906922" providerId="ADAL" clId="{6FEA261E-720B-4818-BD16-DD4F033DF95C}" dt="2026-06-29T08:09:07.014" v="10" actId="122"/>
          <ac:spMkLst>
            <pc:docMk/>
            <pc:sldMk cId="2828920022" sldId="343"/>
            <ac:spMk id="2" creationId="{C628465E-28D3-340A-C643-37FD25715211}"/>
          </ac:spMkLst>
        </pc:spChg>
      </pc:sldChg>
      <pc:sldChg chg="add">
        <pc:chgData name="Jen Seed" userId="cda806ba-1ed1-4cbe-80c8-e4c7a1906922" providerId="ADAL" clId="{6FEA261E-720B-4818-BD16-DD4F033DF95C}" dt="2026-06-29T08:03:18.825" v="0" actId="47"/>
        <pc:sldMkLst>
          <pc:docMk/>
          <pc:sldMk cId="807008453" sldId="370"/>
        </pc:sldMkLst>
      </pc:sldChg>
      <pc:sldChg chg="add">
        <pc:chgData name="Jen Seed" userId="cda806ba-1ed1-4cbe-80c8-e4c7a1906922" providerId="ADAL" clId="{6FEA261E-720B-4818-BD16-DD4F033DF95C}" dt="2026-06-29T08:03:34.058" v="1" actId="47"/>
        <pc:sldMkLst>
          <pc:docMk/>
          <pc:sldMk cId="793417516" sldId="373"/>
        </pc:sldMkLst>
      </pc:sldChg>
      <pc:sldChg chg="add del">
        <pc:chgData name="Jen Seed" userId="cda806ba-1ed1-4cbe-80c8-e4c7a1906922" providerId="ADAL" clId="{6FEA261E-720B-4818-BD16-DD4F033DF95C}" dt="2026-06-29T08:08:20.176" v="5" actId="47"/>
        <pc:sldMkLst>
          <pc:docMk/>
          <pc:sldMk cId="266156116" sldId="3464"/>
        </pc:sldMkLst>
      </pc:sldChg>
      <pc:sldChg chg="add del">
        <pc:chgData name="Jen Seed" userId="cda806ba-1ed1-4cbe-80c8-e4c7a1906922" providerId="ADAL" clId="{6FEA261E-720B-4818-BD16-DD4F033DF95C}" dt="2026-06-29T08:08:20.398" v="6" actId="47"/>
        <pc:sldMkLst>
          <pc:docMk/>
          <pc:sldMk cId="411423360" sldId="346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hq-file01\Support\Corporate%20HR\Corporate%20HR%20Shared\New%20WFP\Workforce%20Planning\Establishment\Establishment%20Tracking%20and%20Forecasting\Target%20establishment%20previous%20years\Establishment%20from%2016-17%20to%2026-27.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q-file01\Support\Corporate%20HR\Corporate%20HR%20Shared\New%20WFP\Workforce%20Planning\Establishment\Establishment%20Tracking%20and%20Forecasting\Target%20establishment%20previous%20years\Establishment%20from%2016-17%20to%2026-2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q-file01\Support\Corporate%20HR\Corporate%20HR%20Shared\New%20WFP\Workforce%20Planning\Establishment\Establishment%20Tracking%20and%20Forecasting\Target%20establishment%20previous%20years\Establishment%20from%2016-17%20to%2026-27.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q-file01\Support\Corporate%20HR\Corporate%20HR%20Shared\New%20WFP\Workforce%20Planning\Establishment\Establishment%20Tracking%20and%20Forecasting\Target%20establishment%20previous%20years\Establishment%20from%2016-17%20to%2026-27.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hq-file01\Support\Corporate%20HR\Corporate%20HR%20Shared\New%20WFP\Workforce%20Planning\Establishment\Establishment%20Tracking%20and%20Forecasting\Target%20establishment%20previous%20years\Establishment%20from%2016-17%20to%2026-2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Number
Actual FTE as at Mar 26</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D955-4D54-B202-B07CB6E2CF2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D955-4D54-B202-B07CB6E2CF2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D955-4D54-B202-B07CB6E2CF2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D955-4D54-B202-B07CB6E2CF2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D955-4D54-B202-B07CB6E2CF2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D955-4D54-B202-B07CB6E2CF2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D955-4D54-B202-B07CB6E2CF2E}"/>
                    </c:ext>
                  </c:extLst>
                </c:dPt>
                <c:dLbls>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0-D955-4D54-B202-B07CB6E2CF2E}"/>
                      </c:ext>
                    </c:extLst>
                  </c:dLbl>
                  <c:dLbl>
                    <c:idx val="1"/>
                    <c:spPr>
                      <a:solidFill>
                        <a:schemeClr val="lt1"/>
                      </a:solidFill>
                      <a:ln>
                        <a:solidFill>
                          <a:schemeClr val="accent2"/>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2-D955-4D54-B202-B07CB6E2CF2E}"/>
                      </c:ext>
                    </c:extLst>
                  </c:dLbl>
                  <c:dLbl>
                    <c:idx val="2"/>
                    <c:spPr>
                      <a:solidFill>
                        <a:schemeClr val="lt1"/>
                      </a:solidFill>
                      <a:ln>
                        <a:solidFill>
                          <a:schemeClr val="accent3"/>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4-D955-4D54-B202-B07CB6E2CF2E}"/>
                      </c:ext>
                    </c:extLst>
                  </c:dLbl>
                  <c:dLbl>
                    <c:idx val="3"/>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6-D955-4D54-B202-B07CB6E2CF2E}"/>
                      </c:ext>
                    </c:extLst>
                  </c:dLbl>
                  <c:dLbl>
                    <c:idx val="4"/>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8-D955-4D54-B202-B07CB6E2CF2E}"/>
                      </c:ext>
                    </c:extLst>
                  </c:dLbl>
                  <c:dLbl>
                    <c:idx val="5"/>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A-D955-4D54-B202-B07CB6E2CF2E}"/>
                      </c:ext>
                    </c:extLst>
                  </c:dLbl>
                  <c:dLbl>
                    <c:idx val="6"/>
                    <c:spPr>
                      <a:solidFill>
                        <a:schemeClr val="lt1"/>
                      </a:solidFill>
                      <a:ln>
                        <a:solidFill>
                          <a:schemeClr val="accent1">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C-D955-4D54-B202-B07CB6E2CF2E}"/>
                      </c:ext>
                    </c:extLst>
                  </c:dLbl>
                  <c:spPr>
                    <a:solidFill>
                      <a:sysClr val="window" lastClr="FFFFFF"/>
                    </a:solidFill>
                    <a:ln>
                      <a:solidFill>
                        <a:srgbClr val="156082"/>
                      </a:solidFill>
                    </a:ln>
                    <a:effectLst/>
                  </c:spPr>
                  <c:dLblPos val="outEnd"/>
                  <c:showLegendKey val="0"/>
                  <c:showVal val="0"/>
                  <c:showCatName val="1"/>
                  <c:showSerName val="0"/>
                  <c:showPercent val="1"/>
                  <c:showBubbleSize val="0"/>
                  <c:showLeaderLines val="0"/>
                  <c:extLst>
                    <c:ext uri="{CE6537A1-D6FC-4f65-9D91-7224C49458BB}">
                      <c15:spPr xmlns:c15="http://schemas.microsoft.com/office/drawing/2012/chart">
                        <a:prstGeom prst="wedgeRectCallout">
                          <a:avLst/>
                        </a:prstGeom>
                        <a:noFill/>
                        <a:ln>
                          <a:noFill/>
                        </a:ln>
                      </c15:spPr>
                    </c:ext>
                  </c:extLst>
                </c:dLbls>
                <c:cat>
                  <c:strRef>
                    <c:extLst>
                      <c:ext uri="{02D57815-91ED-43cb-92C2-25804820EDAC}">
                        <c15:formulaRef>
                          <c15:sqref>Sheet1!$A$2:$A$8</c15:sqref>
                        </c15:formulaRef>
                      </c:ext>
                    </c:extLst>
                    <c:strCache>
                      <c:ptCount val="7"/>
                      <c:pt idx="0">
                        <c:v>Police Officers
Actual</c:v>
                      </c:pt>
                      <c:pt idx="1">
                        <c:v>Police Staff
Actual</c:v>
                      </c:pt>
                      <c:pt idx="2">
                        <c:v>PCSOs
Budget</c:v>
                      </c:pt>
                      <c:pt idx="3">
                        <c:v>Specials/Volunteers
Actual</c:v>
                      </c:pt>
                      <c:pt idx="4">
                        <c:v>Comms Operators
Actual</c:v>
                      </c:pt>
                      <c:pt idx="5">
                        <c:v>Temporary contracts
Actual</c:v>
                      </c:pt>
                      <c:pt idx="6">
                        <c:v>Agency contracts
Actual</c:v>
                      </c:pt>
                    </c:strCache>
                  </c:strRef>
                </c:cat>
                <c:val>
                  <c:numRef>
                    <c:extLst>
                      <c:ext uri="{02D57815-91ED-43cb-92C2-25804820EDAC}">
                        <c15:formulaRef>
                          <c15:sqref>Sheet1!$B$2:$B$8</c15:sqref>
                        </c15:formulaRef>
                      </c:ext>
                    </c:extLst>
                    <c:numCache>
                      <c:formatCode>#,##0</c:formatCode>
                      <c:ptCount val="7"/>
                      <c:pt idx="0">
                        <c:v>2406</c:v>
                      </c:pt>
                      <c:pt idx="1">
                        <c:v>1289</c:v>
                      </c:pt>
                      <c:pt idx="2" formatCode="General">
                        <c:v>57</c:v>
                      </c:pt>
                      <c:pt idx="3" formatCode="General">
                        <c:v>148</c:v>
                      </c:pt>
                      <c:pt idx="4" formatCode="General">
                        <c:v>190</c:v>
                      </c:pt>
                      <c:pt idx="5" formatCode="General">
                        <c:v>25</c:v>
                      </c:pt>
                      <c:pt idx="6" formatCode="General">
                        <c:v>9</c:v>
                      </c:pt>
                    </c:numCache>
                  </c:numRef>
                </c:val>
                <c:extLst>
                  <c:ext xmlns:c16="http://schemas.microsoft.com/office/drawing/2014/chart" uri="{C3380CC4-5D6E-409C-BE32-E72D297353CC}">
                    <c16:uniqueId val="{0000001D-D955-4D54-B202-B07CB6E2CF2E}"/>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Number
Actual FTE as at Mar 26</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D955-4D54-B202-B07CB6E2CF2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D955-4D54-B202-B07CB6E2CF2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D955-4D54-B202-B07CB6E2CF2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D955-4D54-B202-B07CB6E2CF2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D955-4D54-B202-B07CB6E2CF2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D955-4D54-B202-B07CB6E2CF2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D955-4D54-B202-B07CB6E2CF2E}"/>
                    </c:ext>
                  </c:extLst>
                </c:dPt>
                <c:dLbls>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0-D955-4D54-B202-B07CB6E2CF2E}"/>
                      </c:ext>
                    </c:extLst>
                  </c:dLbl>
                  <c:dLbl>
                    <c:idx val="1"/>
                    <c:spPr>
                      <a:solidFill>
                        <a:schemeClr val="lt1"/>
                      </a:solidFill>
                      <a:ln>
                        <a:solidFill>
                          <a:schemeClr val="accent2"/>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2-D955-4D54-B202-B07CB6E2CF2E}"/>
                      </c:ext>
                    </c:extLst>
                  </c:dLbl>
                  <c:dLbl>
                    <c:idx val="2"/>
                    <c:spPr>
                      <a:solidFill>
                        <a:schemeClr val="lt1"/>
                      </a:solidFill>
                      <a:ln>
                        <a:solidFill>
                          <a:schemeClr val="accent3"/>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4-D955-4D54-B202-B07CB6E2CF2E}"/>
                      </c:ext>
                    </c:extLst>
                  </c:dLbl>
                  <c:dLbl>
                    <c:idx val="3"/>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6-D955-4D54-B202-B07CB6E2CF2E}"/>
                      </c:ext>
                    </c:extLst>
                  </c:dLbl>
                  <c:dLbl>
                    <c:idx val="4"/>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8-D955-4D54-B202-B07CB6E2CF2E}"/>
                      </c:ext>
                    </c:extLst>
                  </c:dLbl>
                  <c:dLbl>
                    <c:idx val="5"/>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A-D955-4D54-B202-B07CB6E2CF2E}"/>
                      </c:ext>
                    </c:extLst>
                  </c:dLbl>
                  <c:dLbl>
                    <c:idx val="6"/>
                    <c:spPr>
                      <a:solidFill>
                        <a:schemeClr val="lt1"/>
                      </a:solidFill>
                      <a:ln>
                        <a:solidFill>
                          <a:schemeClr val="accent1">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C-D955-4D54-B202-B07CB6E2CF2E}"/>
                      </c:ext>
                    </c:extLst>
                  </c:dLbl>
                  <c:spPr>
                    <a:solidFill>
                      <a:sysClr val="window" lastClr="FFFFFF"/>
                    </a:solidFill>
                    <a:ln>
                      <a:solidFill>
                        <a:srgbClr val="156082"/>
                      </a:solidFill>
                    </a:ln>
                    <a:effectLst/>
                  </c:spPr>
                  <c:dLblPos val="outEnd"/>
                  <c:showLegendKey val="0"/>
                  <c:showVal val="0"/>
                  <c:showCatName val="1"/>
                  <c:showSerName val="0"/>
                  <c:showPercent val="1"/>
                  <c:showBubbleSize val="0"/>
                  <c:showLeaderLines val="0"/>
                  <c:extLst>
                    <c:ext uri="{CE6537A1-D6FC-4f65-9D91-7224C49458BB}">
                      <c15:spPr xmlns:c15="http://schemas.microsoft.com/office/drawing/2012/chart">
                        <a:prstGeom prst="wedgeRectCallout">
                          <a:avLst/>
                        </a:prstGeom>
                        <a:noFill/>
                        <a:ln>
                          <a:noFill/>
                        </a:ln>
                      </c15:spPr>
                    </c:ext>
                  </c:extLst>
                </c:dLbls>
                <c:cat>
                  <c:strRef>
                    <c:extLst>
                      <c:ext uri="{02D57815-91ED-43cb-92C2-25804820EDAC}">
                        <c15:formulaRef>
                          <c15:sqref>Sheet1!$A$2:$A$8</c15:sqref>
                        </c15:formulaRef>
                      </c:ext>
                    </c:extLst>
                    <c:strCache>
                      <c:ptCount val="7"/>
                      <c:pt idx="0">
                        <c:v>Police Officers
Actual</c:v>
                      </c:pt>
                      <c:pt idx="1">
                        <c:v>Police Staff
Actual</c:v>
                      </c:pt>
                      <c:pt idx="2">
                        <c:v>PCSOs
Budget</c:v>
                      </c:pt>
                      <c:pt idx="3">
                        <c:v>Specials/Volunteers
Actual</c:v>
                      </c:pt>
                      <c:pt idx="4">
                        <c:v>Comms Operators
Actual</c:v>
                      </c:pt>
                      <c:pt idx="5">
                        <c:v>Temporary contracts
Actual</c:v>
                      </c:pt>
                      <c:pt idx="6">
                        <c:v>Agency contracts
Actual</c:v>
                      </c:pt>
                    </c:strCache>
                  </c:strRef>
                </c:cat>
                <c:val>
                  <c:numRef>
                    <c:extLst>
                      <c:ext uri="{02D57815-91ED-43cb-92C2-25804820EDAC}">
                        <c15:formulaRef>
                          <c15:sqref>Sheet1!$B$2:$B$8</c15:sqref>
                        </c15:formulaRef>
                      </c:ext>
                    </c:extLst>
                    <c:numCache>
                      <c:formatCode>#,##0</c:formatCode>
                      <c:ptCount val="7"/>
                      <c:pt idx="0">
                        <c:v>2406</c:v>
                      </c:pt>
                      <c:pt idx="1">
                        <c:v>1289</c:v>
                      </c:pt>
                      <c:pt idx="2" formatCode="General">
                        <c:v>57</c:v>
                      </c:pt>
                      <c:pt idx="3" formatCode="General">
                        <c:v>148</c:v>
                      </c:pt>
                      <c:pt idx="4" formatCode="General">
                        <c:v>190</c:v>
                      </c:pt>
                      <c:pt idx="5" formatCode="General">
                        <c:v>25</c:v>
                      </c:pt>
                      <c:pt idx="6" formatCode="General">
                        <c:v>9</c:v>
                      </c:pt>
                    </c:numCache>
                  </c:numRef>
                </c:val>
                <c:extLst>
                  <c:ext xmlns:c16="http://schemas.microsoft.com/office/drawing/2014/chart" uri="{C3380CC4-5D6E-409C-BE32-E72D297353CC}">
                    <c16:uniqueId val="{0000001D-D955-4D54-B202-B07CB6E2CF2E}"/>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2026/2027 Workforce Mix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'JDSG Charts'!$B$5</c15:sqref>
                        </c15:formulaRef>
                      </c:ext>
                    </c:extLst>
                    <c:strCache>
                      <c:ptCount val="1"/>
                      <c:pt idx="0">
                        <c:v>Budgeted FTE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6115-4073-9BF2-CFD05BBFD7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6115-4073-9BF2-CFD05BBFD7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6115-4073-9BF2-CFD05BBFD7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6115-4073-9BF2-CFD05BBFD7E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6115-4073-9BF2-CFD05BBFD7E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'JDSG Charts'!$A$6:$A$10</c15:sqref>
                        </c15:formulaRef>
                      </c:ext>
                    </c:extLst>
                    <c:strCache>
                      <c:ptCount val="5"/>
                      <c:pt idx="0">
                        <c:v>Officers</c:v>
                      </c:pt>
                      <c:pt idx="1">
                        <c:v>Staff</c:v>
                      </c:pt>
                      <c:pt idx="2">
                        <c:v>PCSO's</c:v>
                      </c:pt>
                      <c:pt idx="3">
                        <c:v>Comms Operators</c:v>
                      </c:pt>
                      <c:pt idx="4">
                        <c:v>Specials</c:v>
                      </c:pt>
                    </c:strCache>
                  </c:strRef>
                </c:cat>
                <c:val>
                  <c:numRef>
                    <c:extLst>
                      <c:ext uri="{02D57815-91ED-43cb-92C2-25804820EDAC}">
                        <c15:formulaRef>
                          <c15:sqref>'JDSG Charts'!$B$6:$B$10</c15:sqref>
                        </c15:formulaRef>
                      </c:ext>
                    </c:extLst>
                    <c:numCache>
                      <c:formatCode>General</c:formatCode>
                      <c:ptCount val="5"/>
                      <c:pt idx="0">
                        <c:v>2401</c:v>
                      </c:pt>
                      <c:pt idx="1">
                        <c:v>1322.05</c:v>
                      </c:pt>
                      <c:pt idx="2">
                        <c:v>57</c:v>
                      </c:pt>
                      <c:pt idx="3">
                        <c:v>186</c:v>
                      </c:pt>
                      <c:pt idx="4">
                        <c:v>136</c:v>
                      </c:pt>
                    </c:numCache>
                  </c:numRef>
                </c:val>
                <c:extLst>
                  <c:ext xmlns:c16="http://schemas.microsoft.com/office/drawing/2014/chart" uri="{C3380CC4-5D6E-409C-BE32-E72D297353CC}">
                    <c16:uniqueId val="{00000015-6115-4073-9BF2-CFD05BBFD7E3}"/>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Number
Actual FTE as at Mar 26</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D955-4D54-B202-B07CB6E2CF2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D955-4D54-B202-B07CB6E2CF2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D955-4D54-B202-B07CB6E2CF2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D955-4D54-B202-B07CB6E2CF2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D955-4D54-B202-B07CB6E2CF2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D955-4D54-B202-B07CB6E2CF2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D955-4D54-B202-B07CB6E2CF2E}"/>
                    </c:ext>
                  </c:extLst>
                </c:dPt>
                <c:dLbls>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0-D955-4D54-B202-B07CB6E2CF2E}"/>
                      </c:ext>
                    </c:extLst>
                  </c:dLbl>
                  <c:dLbl>
                    <c:idx val="1"/>
                    <c:spPr>
                      <a:solidFill>
                        <a:schemeClr val="lt1"/>
                      </a:solidFill>
                      <a:ln>
                        <a:solidFill>
                          <a:schemeClr val="accent2"/>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2-D955-4D54-B202-B07CB6E2CF2E}"/>
                      </c:ext>
                    </c:extLst>
                  </c:dLbl>
                  <c:dLbl>
                    <c:idx val="2"/>
                    <c:spPr>
                      <a:solidFill>
                        <a:schemeClr val="lt1"/>
                      </a:solidFill>
                      <a:ln>
                        <a:solidFill>
                          <a:schemeClr val="accent3"/>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4-D955-4D54-B202-B07CB6E2CF2E}"/>
                      </c:ext>
                    </c:extLst>
                  </c:dLbl>
                  <c:dLbl>
                    <c:idx val="3"/>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6-D955-4D54-B202-B07CB6E2CF2E}"/>
                      </c:ext>
                    </c:extLst>
                  </c:dLbl>
                  <c:dLbl>
                    <c:idx val="4"/>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8-D955-4D54-B202-B07CB6E2CF2E}"/>
                      </c:ext>
                    </c:extLst>
                  </c:dLbl>
                  <c:dLbl>
                    <c:idx val="5"/>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A-D955-4D54-B202-B07CB6E2CF2E}"/>
                      </c:ext>
                    </c:extLst>
                  </c:dLbl>
                  <c:dLbl>
                    <c:idx val="6"/>
                    <c:spPr>
                      <a:solidFill>
                        <a:schemeClr val="lt1"/>
                      </a:solidFill>
                      <a:ln>
                        <a:solidFill>
                          <a:schemeClr val="accent1">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C-D955-4D54-B202-B07CB6E2CF2E}"/>
                      </c:ext>
                    </c:extLst>
                  </c:dLbl>
                  <c:spPr>
                    <a:solidFill>
                      <a:sysClr val="window" lastClr="FFFFFF"/>
                    </a:solidFill>
                    <a:ln>
                      <a:solidFill>
                        <a:srgbClr val="156082"/>
                      </a:solidFill>
                    </a:ln>
                    <a:effectLst/>
                  </c:spPr>
                  <c:dLblPos val="outEnd"/>
                  <c:showLegendKey val="0"/>
                  <c:showVal val="0"/>
                  <c:showCatName val="1"/>
                  <c:showSerName val="0"/>
                  <c:showPercent val="1"/>
                  <c:showBubbleSize val="0"/>
                  <c:showLeaderLines val="0"/>
                  <c:extLst>
                    <c:ext uri="{CE6537A1-D6FC-4f65-9D91-7224C49458BB}">
                      <c15:spPr xmlns:c15="http://schemas.microsoft.com/office/drawing/2012/chart">
                        <a:prstGeom prst="wedgeRectCallout">
                          <a:avLst/>
                        </a:prstGeom>
                        <a:noFill/>
                        <a:ln>
                          <a:noFill/>
                        </a:ln>
                      </c15:spPr>
                    </c:ext>
                  </c:extLst>
                </c:dLbls>
                <c:cat>
                  <c:strRef>
                    <c:extLst>
                      <c:ext uri="{02D57815-91ED-43cb-92C2-25804820EDAC}">
                        <c15:formulaRef>
                          <c15:sqref>Sheet1!$A$2:$A$8</c15:sqref>
                        </c15:formulaRef>
                      </c:ext>
                    </c:extLst>
                    <c:strCache>
                      <c:ptCount val="7"/>
                      <c:pt idx="0">
                        <c:v>Police Officers
Actual</c:v>
                      </c:pt>
                      <c:pt idx="1">
                        <c:v>Police Staff
Actual</c:v>
                      </c:pt>
                      <c:pt idx="2">
                        <c:v>PCSOs
Budget</c:v>
                      </c:pt>
                      <c:pt idx="3">
                        <c:v>Specials/Volunteers
Actual</c:v>
                      </c:pt>
                      <c:pt idx="4">
                        <c:v>Comms Operators
Actual</c:v>
                      </c:pt>
                      <c:pt idx="5">
                        <c:v>Temporary contracts
Actual</c:v>
                      </c:pt>
                      <c:pt idx="6">
                        <c:v>Agency contracts
Actual</c:v>
                      </c:pt>
                    </c:strCache>
                  </c:strRef>
                </c:cat>
                <c:val>
                  <c:numRef>
                    <c:extLst>
                      <c:ext uri="{02D57815-91ED-43cb-92C2-25804820EDAC}">
                        <c15:formulaRef>
                          <c15:sqref>Sheet1!$B$2:$B$8</c15:sqref>
                        </c15:formulaRef>
                      </c:ext>
                    </c:extLst>
                    <c:numCache>
                      <c:formatCode>#,##0</c:formatCode>
                      <c:ptCount val="7"/>
                      <c:pt idx="0">
                        <c:v>2406</c:v>
                      </c:pt>
                      <c:pt idx="1">
                        <c:v>1289</c:v>
                      </c:pt>
                      <c:pt idx="2" formatCode="General">
                        <c:v>57</c:v>
                      </c:pt>
                      <c:pt idx="3" formatCode="General">
                        <c:v>148</c:v>
                      </c:pt>
                      <c:pt idx="4" formatCode="General">
                        <c:v>190</c:v>
                      </c:pt>
                      <c:pt idx="5" formatCode="General">
                        <c:v>25</c:v>
                      </c:pt>
                      <c:pt idx="6" formatCode="General">
                        <c:v>9</c:v>
                      </c:pt>
                    </c:numCache>
                  </c:numRef>
                </c:val>
                <c:extLst>
                  <c:ext xmlns:c16="http://schemas.microsoft.com/office/drawing/2014/chart" uri="{C3380CC4-5D6E-409C-BE32-E72D297353CC}">
                    <c16:uniqueId val="{0000001D-D955-4D54-B202-B07CB6E2CF2E}"/>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2026/2027 Workforce Mix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'JDSG Charts'!$B$5</c15:sqref>
                        </c15:formulaRef>
                      </c:ext>
                    </c:extLst>
                    <c:strCache>
                      <c:ptCount val="1"/>
                      <c:pt idx="0">
                        <c:v>Budgeted FTE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6115-4073-9BF2-CFD05BBFD7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6115-4073-9BF2-CFD05BBFD7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6115-4073-9BF2-CFD05BBFD7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6115-4073-9BF2-CFD05BBFD7E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6115-4073-9BF2-CFD05BBFD7E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'JDSG Charts'!$A$6:$A$10</c15:sqref>
                        </c15:formulaRef>
                      </c:ext>
                    </c:extLst>
                    <c:strCache>
                      <c:ptCount val="5"/>
                      <c:pt idx="0">
                        <c:v>Officers</c:v>
                      </c:pt>
                      <c:pt idx="1">
                        <c:v>Staff</c:v>
                      </c:pt>
                      <c:pt idx="2">
                        <c:v>PCSO's</c:v>
                      </c:pt>
                      <c:pt idx="3">
                        <c:v>Comms Operators</c:v>
                      </c:pt>
                      <c:pt idx="4">
                        <c:v>Specials</c:v>
                      </c:pt>
                    </c:strCache>
                  </c:strRef>
                </c:cat>
                <c:val>
                  <c:numRef>
                    <c:extLst>
                      <c:ext uri="{02D57815-91ED-43cb-92C2-25804820EDAC}">
                        <c15:formulaRef>
                          <c15:sqref>'JDSG Charts'!$B$6:$B$10</c15:sqref>
                        </c15:formulaRef>
                      </c:ext>
                    </c:extLst>
                    <c:numCache>
                      <c:formatCode>General</c:formatCode>
                      <c:ptCount val="5"/>
                      <c:pt idx="0">
                        <c:v>2401</c:v>
                      </c:pt>
                      <c:pt idx="1">
                        <c:v>1322.05</c:v>
                      </c:pt>
                      <c:pt idx="2">
                        <c:v>57</c:v>
                      </c:pt>
                      <c:pt idx="3">
                        <c:v>186</c:v>
                      </c:pt>
                      <c:pt idx="4">
                        <c:v>136</c:v>
                      </c:pt>
                    </c:numCache>
                  </c:numRef>
                </c:val>
                <c:extLst>
                  <c:ext xmlns:c16="http://schemas.microsoft.com/office/drawing/2014/chart" uri="{C3380CC4-5D6E-409C-BE32-E72D297353CC}">
                    <c16:uniqueId val="{00000015-6115-4073-9BF2-CFD05BBFD7E3}"/>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Number
Actual FTE as at Mar 26</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D955-4D54-B202-B07CB6E2CF2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D955-4D54-B202-B07CB6E2CF2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D955-4D54-B202-B07CB6E2CF2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D955-4D54-B202-B07CB6E2CF2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D955-4D54-B202-B07CB6E2CF2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D955-4D54-B202-B07CB6E2CF2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D955-4D54-B202-B07CB6E2CF2E}"/>
                    </c:ext>
                  </c:extLst>
                </c:dPt>
                <c:dLbls>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0-D955-4D54-B202-B07CB6E2CF2E}"/>
                      </c:ext>
                    </c:extLst>
                  </c:dLbl>
                  <c:dLbl>
                    <c:idx val="1"/>
                    <c:spPr>
                      <a:solidFill>
                        <a:schemeClr val="lt1"/>
                      </a:solidFill>
                      <a:ln>
                        <a:solidFill>
                          <a:schemeClr val="accent2"/>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2-D955-4D54-B202-B07CB6E2CF2E}"/>
                      </c:ext>
                    </c:extLst>
                  </c:dLbl>
                  <c:dLbl>
                    <c:idx val="2"/>
                    <c:spPr>
                      <a:solidFill>
                        <a:schemeClr val="lt1"/>
                      </a:solidFill>
                      <a:ln>
                        <a:solidFill>
                          <a:schemeClr val="accent3"/>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4-D955-4D54-B202-B07CB6E2CF2E}"/>
                      </c:ext>
                    </c:extLst>
                  </c:dLbl>
                  <c:dLbl>
                    <c:idx val="3"/>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6-D955-4D54-B202-B07CB6E2CF2E}"/>
                      </c:ext>
                    </c:extLst>
                  </c:dLbl>
                  <c:dLbl>
                    <c:idx val="4"/>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8-D955-4D54-B202-B07CB6E2CF2E}"/>
                      </c:ext>
                    </c:extLst>
                  </c:dLbl>
                  <c:dLbl>
                    <c:idx val="5"/>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A-D955-4D54-B202-B07CB6E2CF2E}"/>
                      </c:ext>
                    </c:extLst>
                  </c:dLbl>
                  <c:dLbl>
                    <c:idx val="6"/>
                    <c:spPr>
                      <a:solidFill>
                        <a:schemeClr val="lt1"/>
                      </a:solidFill>
                      <a:ln>
                        <a:solidFill>
                          <a:schemeClr val="accent1">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C-D955-4D54-B202-B07CB6E2CF2E}"/>
                      </c:ext>
                    </c:extLst>
                  </c:dLbl>
                  <c:spPr>
                    <a:solidFill>
                      <a:sysClr val="window" lastClr="FFFFFF"/>
                    </a:solidFill>
                    <a:ln>
                      <a:solidFill>
                        <a:srgbClr val="156082"/>
                      </a:solidFill>
                    </a:ln>
                    <a:effectLst/>
                  </c:spPr>
                  <c:dLblPos val="outEnd"/>
                  <c:showLegendKey val="0"/>
                  <c:showVal val="0"/>
                  <c:showCatName val="1"/>
                  <c:showSerName val="0"/>
                  <c:showPercent val="1"/>
                  <c:showBubbleSize val="0"/>
                  <c:showLeaderLines val="0"/>
                  <c:extLst>
                    <c:ext uri="{CE6537A1-D6FC-4f65-9D91-7224C49458BB}">
                      <c15:spPr xmlns:c15="http://schemas.microsoft.com/office/drawing/2012/chart">
                        <a:prstGeom prst="wedgeRectCallout">
                          <a:avLst/>
                        </a:prstGeom>
                        <a:noFill/>
                        <a:ln>
                          <a:noFill/>
                        </a:ln>
                      </c15:spPr>
                    </c:ext>
                  </c:extLst>
                </c:dLbls>
                <c:cat>
                  <c:strRef>
                    <c:extLst>
                      <c:ext uri="{02D57815-91ED-43cb-92C2-25804820EDAC}">
                        <c15:formulaRef>
                          <c15:sqref>Sheet1!$A$2:$A$8</c15:sqref>
                        </c15:formulaRef>
                      </c:ext>
                    </c:extLst>
                    <c:strCache>
                      <c:ptCount val="7"/>
                      <c:pt idx="0">
                        <c:v>Police Officers
Actual</c:v>
                      </c:pt>
                      <c:pt idx="1">
                        <c:v>Police Staff
Actual</c:v>
                      </c:pt>
                      <c:pt idx="2">
                        <c:v>PCSOs
Budget</c:v>
                      </c:pt>
                      <c:pt idx="3">
                        <c:v>Specials/Volunteers
Actual</c:v>
                      </c:pt>
                      <c:pt idx="4">
                        <c:v>Comms Operators
Actual</c:v>
                      </c:pt>
                      <c:pt idx="5">
                        <c:v>Temporary contracts
Actual</c:v>
                      </c:pt>
                      <c:pt idx="6">
                        <c:v>Agency contracts
Actual</c:v>
                      </c:pt>
                    </c:strCache>
                  </c:strRef>
                </c:cat>
                <c:val>
                  <c:numRef>
                    <c:extLst>
                      <c:ext uri="{02D57815-91ED-43cb-92C2-25804820EDAC}">
                        <c15:formulaRef>
                          <c15:sqref>Sheet1!$B$2:$B$8</c15:sqref>
                        </c15:formulaRef>
                      </c:ext>
                    </c:extLst>
                    <c:numCache>
                      <c:formatCode>#,##0</c:formatCode>
                      <c:ptCount val="7"/>
                      <c:pt idx="0">
                        <c:v>2406</c:v>
                      </c:pt>
                      <c:pt idx="1">
                        <c:v>1289</c:v>
                      </c:pt>
                      <c:pt idx="2" formatCode="General">
                        <c:v>57</c:v>
                      </c:pt>
                      <c:pt idx="3" formatCode="General">
                        <c:v>148</c:v>
                      </c:pt>
                      <c:pt idx="4" formatCode="General">
                        <c:v>190</c:v>
                      </c:pt>
                      <c:pt idx="5" formatCode="General">
                        <c:v>25</c:v>
                      </c:pt>
                      <c:pt idx="6" formatCode="General">
                        <c:v>9</c:v>
                      </c:pt>
                    </c:numCache>
                  </c:numRef>
                </c:val>
                <c:extLst>
                  <c:ext xmlns:c16="http://schemas.microsoft.com/office/drawing/2014/chart" uri="{C3380CC4-5D6E-409C-BE32-E72D297353CC}">
                    <c16:uniqueId val="{0000001D-D955-4D54-B202-B07CB6E2CF2E}"/>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2026/2027 Workforce Mix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'JDSG Charts'!$B$5</c15:sqref>
                        </c15:formulaRef>
                      </c:ext>
                    </c:extLst>
                    <c:strCache>
                      <c:ptCount val="1"/>
                      <c:pt idx="0">
                        <c:v>Budgeted FTE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6115-4073-9BF2-CFD05BBFD7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6115-4073-9BF2-CFD05BBFD7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6115-4073-9BF2-CFD05BBFD7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6115-4073-9BF2-CFD05BBFD7E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6115-4073-9BF2-CFD05BBFD7E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'JDSG Charts'!$A$6:$A$10</c15:sqref>
                        </c15:formulaRef>
                      </c:ext>
                    </c:extLst>
                    <c:strCache>
                      <c:ptCount val="5"/>
                      <c:pt idx="0">
                        <c:v>Officers</c:v>
                      </c:pt>
                      <c:pt idx="1">
                        <c:v>Staff</c:v>
                      </c:pt>
                      <c:pt idx="2">
                        <c:v>PCSO's</c:v>
                      </c:pt>
                      <c:pt idx="3">
                        <c:v>Comms Operators</c:v>
                      </c:pt>
                      <c:pt idx="4">
                        <c:v>Specials</c:v>
                      </c:pt>
                    </c:strCache>
                  </c:strRef>
                </c:cat>
                <c:val>
                  <c:numRef>
                    <c:extLst>
                      <c:ext uri="{02D57815-91ED-43cb-92C2-25804820EDAC}">
                        <c15:formulaRef>
                          <c15:sqref>'JDSG Charts'!$B$6:$B$10</c15:sqref>
                        </c15:formulaRef>
                      </c:ext>
                    </c:extLst>
                    <c:numCache>
                      <c:formatCode>General</c:formatCode>
                      <c:ptCount val="5"/>
                      <c:pt idx="0">
                        <c:v>2401</c:v>
                      </c:pt>
                      <c:pt idx="1">
                        <c:v>1322.05</c:v>
                      </c:pt>
                      <c:pt idx="2">
                        <c:v>57</c:v>
                      </c:pt>
                      <c:pt idx="3">
                        <c:v>186</c:v>
                      </c:pt>
                      <c:pt idx="4">
                        <c:v>136</c:v>
                      </c:pt>
                    </c:numCache>
                  </c:numRef>
                </c:val>
                <c:extLst>
                  <c:ext xmlns:c16="http://schemas.microsoft.com/office/drawing/2014/chart" uri="{C3380CC4-5D6E-409C-BE32-E72D297353CC}">
                    <c16:uniqueId val="{00000015-6115-4073-9BF2-CFD05BBFD7E3}"/>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Number
Actual FTE as at Mar 26</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D955-4D54-B202-B07CB6E2CF2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D955-4D54-B202-B07CB6E2CF2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D955-4D54-B202-B07CB6E2CF2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D955-4D54-B202-B07CB6E2CF2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D955-4D54-B202-B07CB6E2CF2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D955-4D54-B202-B07CB6E2CF2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D955-4D54-B202-B07CB6E2CF2E}"/>
                    </c:ext>
                  </c:extLst>
                </c:dPt>
                <c:dLbls>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0-D955-4D54-B202-B07CB6E2CF2E}"/>
                      </c:ext>
                    </c:extLst>
                  </c:dLbl>
                  <c:dLbl>
                    <c:idx val="1"/>
                    <c:spPr>
                      <a:solidFill>
                        <a:schemeClr val="lt1"/>
                      </a:solidFill>
                      <a:ln>
                        <a:solidFill>
                          <a:schemeClr val="accent2"/>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2-D955-4D54-B202-B07CB6E2CF2E}"/>
                      </c:ext>
                    </c:extLst>
                  </c:dLbl>
                  <c:dLbl>
                    <c:idx val="2"/>
                    <c:spPr>
                      <a:solidFill>
                        <a:schemeClr val="lt1"/>
                      </a:solidFill>
                      <a:ln>
                        <a:solidFill>
                          <a:schemeClr val="accent3"/>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4-D955-4D54-B202-B07CB6E2CF2E}"/>
                      </c:ext>
                    </c:extLst>
                  </c:dLbl>
                  <c:dLbl>
                    <c:idx val="3"/>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6-D955-4D54-B202-B07CB6E2CF2E}"/>
                      </c:ext>
                    </c:extLst>
                  </c:dLbl>
                  <c:dLbl>
                    <c:idx val="4"/>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8-D955-4D54-B202-B07CB6E2CF2E}"/>
                      </c:ext>
                    </c:extLst>
                  </c:dLbl>
                  <c:dLbl>
                    <c:idx val="5"/>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A-D955-4D54-B202-B07CB6E2CF2E}"/>
                      </c:ext>
                    </c:extLst>
                  </c:dLbl>
                  <c:dLbl>
                    <c:idx val="6"/>
                    <c:spPr>
                      <a:solidFill>
                        <a:schemeClr val="lt1"/>
                      </a:solidFill>
                      <a:ln>
                        <a:solidFill>
                          <a:schemeClr val="accent1">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C-D955-4D54-B202-B07CB6E2CF2E}"/>
                      </c:ext>
                    </c:extLst>
                  </c:dLbl>
                  <c:spPr>
                    <a:solidFill>
                      <a:sysClr val="window" lastClr="FFFFFF"/>
                    </a:solidFill>
                    <a:ln>
                      <a:solidFill>
                        <a:srgbClr val="156082"/>
                      </a:solidFill>
                    </a:ln>
                    <a:effectLst/>
                  </c:spPr>
                  <c:dLblPos val="outEnd"/>
                  <c:showLegendKey val="0"/>
                  <c:showVal val="0"/>
                  <c:showCatName val="1"/>
                  <c:showSerName val="0"/>
                  <c:showPercent val="1"/>
                  <c:showBubbleSize val="0"/>
                  <c:showLeaderLines val="0"/>
                  <c:extLst>
                    <c:ext uri="{CE6537A1-D6FC-4f65-9D91-7224C49458BB}">
                      <c15:spPr xmlns:c15="http://schemas.microsoft.com/office/drawing/2012/chart">
                        <a:prstGeom prst="wedgeRectCallout">
                          <a:avLst/>
                        </a:prstGeom>
                        <a:noFill/>
                        <a:ln>
                          <a:noFill/>
                        </a:ln>
                      </c15:spPr>
                    </c:ext>
                  </c:extLst>
                </c:dLbls>
                <c:cat>
                  <c:strRef>
                    <c:extLst>
                      <c:ext uri="{02D57815-91ED-43cb-92C2-25804820EDAC}">
                        <c15:formulaRef>
                          <c15:sqref>Sheet1!$A$2:$A$8</c15:sqref>
                        </c15:formulaRef>
                      </c:ext>
                    </c:extLst>
                    <c:strCache>
                      <c:ptCount val="7"/>
                      <c:pt idx="0">
                        <c:v>Police Officers
Actual</c:v>
                      </c:pt>
                      <c:pt idx="1">
                        <c:v>Police Staff
Actual</c:v>
                      </c:pt>
                      <c:pt idx="2">
                        <c:v>PCSOs
Budget</c:v>
                      </c:pt>
                      <c:pt idx="3">
                        <c:v>Specials/Volunteers
Actual</c:v>
                      </c:pt>
                      <c:pt idx="4">
                        <c:v>Comms Operators
Actual</c:v>
                      </c:pt>
                      <c:pt idx="5">
                        <c:v>Temporary contracts
Actual</c:v>
                      </c:pt>
                      <c:pt idx="6">
                        <c:v>Agency contracts
Actual</c:v>
                      </c:pt>
                    </c:strCache>
                  </c:strRef>
                </c:cat>
                <c:val>
                  <c:numRef>
                    <c:extLst>
                      <c:ext uri="{02D57815-91ED-43cb-92C2-25804820EDAC}">
                        <c15:formulaRef>
                          <c15:sqref>Sheet1!$B$2:$B$8</c15:sqref>
                        </c15:formulaRef>
                      </c:ext>
                    </c:extLst>
                    <c:numCache>
                      <c:formatCode>#,##0</c:formatCode>
                      <c:ptCount val="7"/>
                      <c:pt idx="0">
                        <c:v>2406</c:v>
                      </c:pt>
                      <c:pt idx="1">
                        <c:v>1289</c:v>
                      </c:pt>
                      <c:pt idx="2" formatCode="General">
                        <c:v>57</c:v>
                      </c:pt>
                      <c:pt idx="3" formatCode="General">
                        <c:v>148</c:v>
                      </c:pt>
                      <c:pt idx="4" formatCode="General">
                        <c:v>190</c:v>
                      </c:pt>
                      <c:pt idx="5" formatCode="General">
                        <c:v>25</c:v>
                      </c:pt>
                      <c:pt idx="6" formatCode="General">
                        <c:v>9</c:v>
                      </c:pt>
                    </c:numCache>
                  </c:numRef>
                </c:val>
                <c:extLst>
                  <c:ext xmlns:c16="http://schemas.microsoft.com/office/drawing/2014/chart" uri="{C3380CC4-5D6E-409C-BE32-E72D297353CC}">
                    <c16:uniqueId val="{0000001D-D955-4D54-B202-B07CB6E2CF2E}"/>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2026/2027 Workforce Mix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'JDSG Charts'!$B$5</c15:sqref>
                        </c15:formulaRef>
                      </c:ext>
                    </c:extLst>
                    <c:strCache>
                      <c:ptCount val="1"/>
                      <c:pt idx="0">
                        <c:v>Budgeted FTE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6115-4073-9BF2-CFD05BBFD7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6115-4073-9BF2-CFD05BBFD7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6115-4073-9BF2-CFD05BBFD7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6115-4073-9BF2-CFD05BBFD7E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6115-4073-9BF2-CFD05BBFD7E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'JDSG Charts'!$A$6:$A$10</c15:sqref>
                        </c15:formulaRef>
                      </c:ext>
                    </c:extLst>
                    <c:strCache>
                      <c:ptCount val="5"/>
                      <c:pt idx="0">
                        <c:v>Officers</c:v>
                      </c:pt>
                      <c:pt idx="1">
                        <c:v>Staff</c:v>
                      </c:pt>
                      <c:pt idx="2">
                        <c:v>PCSO's</c:v>
                      </c:pt>
                      <c:pt idx="3">
                        <c:v>Comms Operators</c:v>
                      </c:pt>
                      <c:pt idx="4">
                        <c:v>Specials</c:v>
                      </c:pt>
                    </c:strCache>
                  </c:strRef>
                </c:cat>
                <c:val>
                  <c:numRef>
                    <c:extLst>
                      <c:ext uri="{02D57815-91ED-43cb-92C2-25804820EDAC}">
                        <c15:formulaRef>
                          <c15:sqref>'JDSG Charts'!$B$6:$B$10</c15:sqref>
                        </c15:formulaRef>
                      </c:ext>
                    </c:extLst>
                    <c:numCache>
                      <c:formatCode>General</c:formatCode>
                      <c:ptCount val="5"/>
                      <c:pt idx="0">
                        <c:v>2401</c:v>
                      </c:pt>
                      <c:pt idx="1">
                        <c:v>1322.05</c:v>
                      </c:pt>
                      <c:pt idx="2">
                        <c:v>57</c:v>
                      </c:pt>
                      <c:pt idx="3">
                        <c:v>186</c:v>
                      </c:pt>
                      <c:pt idx="4">
                        <c:v>136</c:v>
                      </c:pt>
                    </c:numCache>
                  </c:numRef>
                </c:val>
                <c:extLst>
                  <c:ext xmlns:c16="http://schemas.microsoft.com/office/drawing/2014/chart" uri="{C3380CC4-5D6E-409C-BE32-E72D297353CC}">
                    <c16:uniqueId val="{00000015-6115-4073-9BF2-CFD05BBFD7E3}"/>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Number
Actual FTE as at Mar 26</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D955-4D54-B202-B07CB6E2CF2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D955-4D54-B202-B07CB6E2CF2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D955-4D54-B202-B07CB6E2CF2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D955-4D54-B202-B07CB6E2CF2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D955-4D54-B202-B07CB6E2CF2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D955-4D54-B202-B07CB6E2CF2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D955-4D54-B202-B07CB6E2CF2E}"/>
                    </c:ext>
                  </c:extLst>
                </c:dPt>
                <c:dLbls>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0-D955-4D54-B202-B07CB6E2CF2E}"/>
                      </c:ext>
                    </c:extLst>
                  </c:dLbl>
                  <c:dLbl>
                    <c:idx val="1"/>
                    <c:spPr>
                      <a:solidFill>
                        <a:schemeClr val="lt1"/>
                      </a:solidFill>
                      <a:ln>
                        <a:solidFill>
                          <a:schemeClr val="accent2"/>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2-D955-4D54-B202-B07CB6E2CF2E}"/>
                      </c:ext>
                    </c:extLst>
                  </c:dLbl>
                  <c:dLbl>
                    <c:idx val="2"/>
                    <c:spPr>
                      <a:solidFill>
                        <a:schemeClr val="lt1"/>
                      </a:solidFill>
                      <a:ln>
                        <a:solidFill>
                          <a:schemeClr val="accent3"/>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4-D955-4D54-B202-B07CB6E2CF2E}"/>
                      </c:ext>
                    </c:extLst>
                  </c:dLbl>
                  <c:dLbl>
                    <c:idx val="3"/>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6-D955-4D54-B202-B07CB6E2CF2E}"/>
                      </c:ext>
                    </c:extLst>
                  </c:dLbl>
                  <c:dLbl>
                    <c:idx val="4"/>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8-D955-4D54-B202-B07CB6E2CF2E}"/>
                      </c:ext>
                    </c:extLst>
                  </c:dLbl>
                  <c:dLbl>
                    <c:idx val="5"/>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A-D955-4D54-B202-B07CB6E2CF2E}"/>
                      </c:ext>
                    </c:extLst>
                  </c:dLbl>
                  <c:dLbl>
                    <c:idx val="6"/>
                    <c:spPr>
                      <a:solidFill>
                        <a:schemeClr val="lt1"/>
                      </a:solidFill>
                      <a:ln>
                        <a:solidFill>
                          <a:schemeClr val="accent1">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C-D955-4D54-B202-B07CB6E2CF2E}"/>
                      </c:ext>
                    </c:extLst>
                  </c:dLbl>
                  <c:spPr>
                    <a:solidFill>
                      <a:sysClr val="window" lastClr="FFFFFF"/>
                    </a:solidFill>
                    <a:ln>
                      <a:solidFill>
                        <a:srgbClr val="156082"/>
                      </a:solidFill>
                    </a:ln>
                    <a:effectLst/>
                  </c:spPr>
                  <c:dLblPos val="outEnd"/>
                  <c:showLegendKey val="0"/>
                  <c:showVal val="0"/>
                  <c:showCatName val="1"/>
                  <c:showSerName val="0"/>
                  <c:showPercent val="1"/>
                  <c:showBubbleSize val="0"/>
                  <c:showLeaderLines val="0"/>
                  <c:extLst>
                    <c:ext uri="{CE6537A1-D6FC-4f65-9D91-7224C49458BB}">
                      <c15:spPr xmlns:c15="http://schemas.microsoft.com/office/drawing/2012/chart">
                        <a:prstGeom prst="wedgeRectCallout">
                          <a:avLst/>
                        </a:prstGeom>
                        <a:noFill/>
                        <a:ln>
                          <a:noFill/>
                        </a:ln>
                      </c15:spPr>
                    </c:ext>
                  </c:extLst>
                </c:dLbls>
                <c:cat>
                  <c:strRef>
                    <c:extLst>
                      <c:ext uri="{02D57815-91ED-43cb-92C2-25804820EDAC}">
                        <c15:formulaRef>
                          <c15:sqref>Sheet1!$A$2:$A$8</c15:sqref>
                        </c15:formulaRef>
                      </c:ext>
                    </c:extLst>
                    <c:strCache>
                      <c:ptCount val="7"/>
                      <c:pt idx="0">
                        <c:v>Police Officers
Actual</c:v>
                      </c:pt>
                      <c:pt idx="1">
                        <c:v>Police Staff
Actual</c:v>
                      </c:pt>
                      <c:pt idx="2">
                        <c:v>PCSOs
Budget</c:v>
                      </c:pt>
                      <c:pt idx="3">
                        <c:v>Specials/Volunteers
Actual</c:v>
                      </c:pt>
                      <c:pt idx="4">
                        <c:v>Comms Operators
Actual</c:v>
                      </c:pt>
                      <c:pt idx="5">
                        <c:v>Temporary contracts
Actual</c:v>
                      </c:pt>
                      <c:pt idx="6">
                        <c:v>Agency contracts
Actual</c:v>
                      </c:pt>
                    </c:strCache>
                  </c:strRef>
                </c:cat>
                <c:val>
                  <c:numRef>
                    <c:extLst>
                      <c:ext uri="{02D57815-91ED-43cb-92C2-25804820EDAC}">
                        <c15:formulaRef>
                          <c15:sqref>Sheet1!$B$2:$B$8</c15:sqref>
                        </c15:formulaRef>
                      </c:ext>
                    </c:extLst>
                    <c:numCache>
                      <c:formatCode>#,##0</c:formatCode>
                      <c:ptCount val="7"/>
                      <c:pt idx="0">
                        <c:v>2406</c:v>
                      </c:pt>
                      <c:pt idx="1">
                        <c:v>1289</c:v>
                      </c:pt>
                      <c:pt idx="2" formatCode="General">
                        <c:v>57</c:v>
                      </c:pt>
                      <c:pt idx="3" formatCode="General">
                        <c:v>148</c:v>
                      </c:pt>
                      <c:pt idx="4" formatCode="General">
                        <c:v>190</c:v>
                      </c:pt>
                      <c:pt idx="5" formatCode="General">
                        <c:v>25</c:v>
                      </c:pt>
                      <c:pt idx="6" formatCode="General">
                        <c:v>9</c:v>
                      </c:pt>
                    </c:numCache>
                  </c:numRef>
                </c:val>
                <c:extLst>
                  <c:ext xmlns:c16="http://schemas.microsoft.com/office/drawing/2014/chart" uri="{C3380CC4-5D6E-409C-BE32-E72D297353CC}">
                    <c16:uniqueId val="{0000001D-D955-4D54-B202-B07CB6E2CF2E}"/>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2026/2027 Workforce Mix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'JDSG Charts'!$B$5</c15:sqref>
                        </c15:formulaRef>
                      </c:ext>
                    </c:extLst>
                    <c:strCache>
                      <c:ptCount val="1"/>
                      <c:pt idx="0">
                        <c:v>Budgeted FTE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6115-4073-9BF2-CFD05BBFD7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6115-4073-9BF2-CFD05BBFD7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6115-4073-9BF2-CFD05BBFD7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6115-4073-9BF2-CFD05BBFD7E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6115-4073-9BF2-CFD05BBFD7E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'JDSG Charts'!$A$6:$A$10</c15:sqref>
                        </c15:formulaRef>
                      </c:ext>
                    </c:extLst>
                    <c:strCache>
                      <c:ptCount val="5"/>
                      <c:pt idx="0">
                        <c:v>Officers</c:v>
                      </c:pt>
                      <c:pt idx="1">
                        <c:v>Staff</c:v>
                      </c:pt>
                      <c:pt idx="2">
                        <c:v>PCSO's</c:v>
                      </c:pt>
                      <c:pt idx="3">
                        <c:v>Comms Operators</c:v>
                      </c:pt>
                      <c:pt idx="4">
                        <c:v>Specials</c:v>
                      </c:pt>
                    </c:strCache>
                  </c:strRef>
                </c:cat>
                <c:val>
                  <c:numRef>
                    <c:extLst>
                      <c:ext uri="{02D57815-91ED-43cb-92C2-25804820EDAC}">
                        <c15:formulaRef>
                          <c15:sqref>'JDSG Charts'!$B$6:$B$10</c15:sqref>
                        </c15:formulaRef>
                      </c:ext>
                    </c:extLst>
                    <c:numCache>
                      <c:formatCode>General</c:formatCode>
                      <c:ptCount val="5"/>
                      <c:pt idx="0">
                        <c:v>2401</c:v>
                      </c:pt>
                      <c:pt idx="1">
                        <c:v>1322.05</c:v>
                      </c:pt>
                      <c:pt idx="2">
                        <c:v>57</c:v>
                      </c:pt>
                      <c:pt idx="3">
                        <c:v>186</c:v>
                      </c:pt>
                      <c:pt idx="4">
                        <c:v>136</c:v>
                      </c:pt>
                    </c:numCache>
                  </c:numRef>
                </c:val>
                <c:extLst>
                  <c:ext xmlns:c16="http://schemas.microsoft.com/office/drawing/2014/chart" uri="{C3380CC4-5D6E-409C-BE32-E72D297353CC}">
                    <c16:uniqueId val="{00000015-6115-4073-9BF2-CFD05BBFD7E3}"/>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E14409F4-5135-4D85-A878-293C22AC39B9}" type="datetimeFigureOut">
              <a:t>6/29/2026</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EE596594-CA87-4396-89C4-543E43CDFE55}" type="slidenum">
              <a:t>‹#›</a:t>
            </a:fld>
            <a:endParaRPr lang="en-GB"/>
          </a:p>
        </p:txBody>
      </p:sp>
    </p:spTree>
    <p:extLst>
      <p:ext uri="{BB962C8B-B14F-4D97-AF65-F5344CB8AC3E}">
        <p14:creationId xmlns:p14="http://schemas.microsoft.com/office/powerpoint/2010/main" val="252021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5454A-50F9-493A-85F6-7E16CD1942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67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2F888-EDF8-33FD-A8C5-B57C3A499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3BC3D-FB67-57F5-E78E-1ACF93A59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4F92D-328D-2B00-9861-6064D74BA02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B694F51-BC93-9E0D-60C9-90AAE1B31A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96594-CA87-4396-89C4-543E43CDFE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4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545E1-72C4-255C-D884-2D04FBE59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6FDCC-51AD-8CED-A054-6546DE2300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9AF21-C57A-F6ED-6822-8D6E28C732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10BB6A4-2D86-5F5B-766C-600D7CC9D2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5454A-50F9-493A-85F6-7E16CD1942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010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02325-BCEF-C81E-E6CE-04CE9B7DFF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8AB046-4052-49F3-7B55-9828BC807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D36310-E8C5-65FF-B90A-B2E5EADEEE6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13B1699-A418-5E65-98CC-F0083E1876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5454A-50F9-493A-85F6-7E16CD1942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70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9EF81-E11B-DA46-5030-8449F2F16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26E67-0449-8CB9-1ED8-3EB75E949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141BC-FB62-D9B4-CC03-3334AD59B9A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1A1E1B-4186-8F90-5D23-19BA9D0173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5454A-50F9-493A-85F6-7E16CD1942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98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5454A-50F9-493A-85F6-7E16CD1942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53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545E1-72C4-255C-D884-2D04FBE59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6FDCC-51AD-8CED-A054-6546DE2300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9AF21-C57A-F6ED-6822-8D6E28C732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10BB6A4-2D86-5F5B-766C-600D7CC9D2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5454A-50F9-493A-85F6-7E16CD1942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01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96594-CA87-4396-89C4-543E43CDFE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74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96594-CA87-4396-89C4-543E43CDFE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19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F4011-E237-16F8-92CE-807E63EE7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ACAB4-7ACA-02A7-0711-F5596621B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B6B069-98A6-EFA0-15D0-441996C0F2D8}"/>
              </a:ext>
            </a:extLst>
          </p:cNvPr>
          <p:cNvSpPr>
            <a:spLocks noGrp="1"/>
          </p:cNvSpPr>
          <p:nvPr>
            <p:ph type="body" idx="1"/>
          </p:nvPr>
        </p:nvSpPr>
        <p:spPr/>
        <p:txBody>
          <a:bodyPr/>
          <a:lstStyle/>
          <a:p>
            <a:r>
              <a:rPr lang="en-GB" dirty="0"/>
              <a:t>Saab – Market has contracted in this area.  This platform allows FCC to adapt and update themselves rather than wait for supplier.</a:t>
            </a:r>
          </a:p>
          <a:p>
            <a:endParaRPr lang="en-GB" dirty="0"/>
          </a:p>
          <a:p>
            <a:r>
              <a:rPr lang="en-GB" dirty="0"/>
              <a:t>WAN – recent refresh with Virgin.  Ensuring an up-to-date and fit-for-purpose underlying network that will last for many years into the future.</a:t>
            </a:r>
          </a:p>
          <a:p>
            <a:endParaRPr lang="en-GB" dirty="0"/>
          </a:p>
          <a:p>
            <a:r>
              <a:rPr lang="en-GB" dirty="0"/>
              <a:t>End User Devices – a lot of staff were complaining about their devices back in 2022.  Made it a mission to refresh devices and reduce life span down to 3 years.  This has paid dividends, plus with recent market supply issues, this has impacted us less than most forces.</a:t>
            </a:r>
          </a:p>
          <a:p>
            <a:endParaRPr lang="en-GB" dirty="0"/>
          </a:p>
          <a:p>
            <a:r>
              <a:rPr lang="en-GB" dirty="0"/>
              <a:t>Apps:</a:t>
            </a:r>
          </a:p>
          <a:p>
            <a:pPr marL="171450" indent="-171450">
              <a:buFontTx/>
              <a:buChar char="-"/>
            </a:pPr>
            <a:r>
              <a:rPr lang="en-GB" dirty="0"/>
              <a:t>Cell Check app – given that to other forces.</a:t>
            </a:r>
          </a:p>
          <a:p>
            <a:pPr marL="171450" indent="-171450">
              <a:buFontTx/>
              <a:buChar char="-"/>
            </a:pPr>
            <a:r>
              <a:rPr lang="en-GB" dirty="0"/>
              <a:t>Victim Management</a:t>
            </a:r>
          </a:p>
          <a:p>
            <a:pPr marL="171450" indent="-171450">
              <a:buFontTx/>
              <a:buChar char="-"/>
            </a:pPr>
            <a:r>
              <a:rPr lang="en-GB" dirty="0"/>
              <a:t>Heritage Crime – allows officers to record and information stored centrally allowing sites to be better protected.</a:t>
            </a:r>
          </a:p>
          <a:p>
            <a:pPr marL="171450" indent="-171450">
              <a:buFontTx/>
              <a:buChar char="-"/>
            </a:pPr>
            <a:r>
              <a:rPr lang="en-GB" dirty="0"/>
              <a:t>Hospital handovers – ensures details of hospital, healthcare professional and other relevant details are passed to other staff efficiently.</a:t>
            </a:r>
          </a:p>
          <a:p>
            <a:pPr marL="171450" indent="-171450">
              <a:buFontTx/>
              <a:buChar char="-"/>
            </a:pPr>
            <a:r>
              <a:rPr lang="en-GB" dirty="0"/>
              <a:t>Op. Encompass – enhancements made to help ensure schools have the information they need to support children and young people impacted by incidents within the home.</a:t>
            </a:r>
          </a:p>
          <a:p>
            <a:pPr marL="171450" indent="-171450">
              <a:buFontTx/>
              <a:buChar char="-"/>
            </a:pPr>
            <a:endParaRPr lang="en-GB" dirty="0"/>
          </a:p>
          <a:p>
            <a:pPr marL="0" indent="0">
              <a:buFontTx/>
              <a:buNone/>
            </a:pPr>
            <a:r>
              <a:rPr lang="en-GB" dirty="0"/>
              <a:t>Automation – we provide automation to other West Coast Forces and plus generate a small income stream.</a:t>
            </a:r>
          </a:p>
          <a:p>
            <a:pPr marL="0" indent="0">
              <a:buFontTx/>
              <a:buNone/>
            </a:pPr>
            <a:endParaRPr lang="en-GB" dirty="0"/>
          </a:p>
          <a:p>
            <a:pPr marL="0" indent="0">
              <a:buFontTx/>
              <a:buNone/>
            </a:pPr>
            <a:r>
              <a:rPr lang="en-GB" dirty="0"/>
              <a:t>Problem Management – regular process to identify trends of calls coming into IT Service Desk where we take proactive steps to rescue.</a:t>
            </a:r>
          </a:p>
          <a:p>
            <a:pPr marL="0" indent="0">
              <a:buFontTx/>
              <a:buNone/>
            </a:pPr>
            <a:endParaRPr lang="en-GB" dirty="0"/>
          </a:p>
          <a:p>
            <a:pPr marL="0" indent="0">
              <a:buFontTx/>
              <a:buNone/>
            </a:pPr>
            <a:r>
              <a:rPr lang="en-GB" dirty="0"/>
              <a:t>CoPilot – first step in the AI journey.  The AI team are now expanding and piloting the use of AI even further.</a:t>
            </a:r>
          </a:p>
          <a:p>
            <a:pPr marL="0" indent="0">
              <a:buFontTx/>
              <a:buNone/>
            </a:pPr>
            <a:endParaRPr lang="en-GB" dirty="0"/>
          </a:p>
          <a:p>
            <a:pPr marL="0" indent="0">
              <a:buFontTx/>
              <a:buNone/>
            </a:pPr>
            <a:r>
              <a:rPr lang="en-GB" dirty="0"/>
              <a:t>Digital Delivery – rather than have separate departments delivering individual projects, this is all run from within IT Services with a single Head </a:t>
            </a:r>
            <a:r>
              <a:rPr lang="en-GB"/>
              <a:t>of Service.</a:t>
            </a:r>
            <a:endParaRPr lang="en-GB" dirty="0"/>
          </a:p>
        </p:txBody>
      </p:sp>
      <p:sp>
        <p:nvSpPr>
          <p:cNvPr id="4" name="Slide Number Placeholder 3">
            <a:extLst>
              <a:ext uri="{FF2B5EF4-FFF2-40B4-BE49-F238E27FC236}">
                <a16:creationId xmlns:a16="http://schemas.microsoft.com/office/drawing/2014/main" id="{5E2C68CF-31E4-CA94-2012-4CAA174E05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96594-CA87-4396-89C4-543E43CDFE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94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E284A-123A-B455-727F-F5FAA55A5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46C93-7DB7-0D40-3E1B-BF9E530C5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1DACA-DB3C-A8D8-560F-ED260DB75B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6A96603-4538-A0D1-C4E7-DD3DF96973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96594-CA87-4396-89C4-543E43CDFE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81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3FFCE-BEBD-C1ED-7E52-46AA12576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C9B1B-C422-BB7A-CDE2-64C11CD14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C81C7-F409-C4EE-5667-A62BEEE7C2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C61C53-27C0-A293-5D78-C527587548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96594-CA87-4396-89C4-543E43CDFE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02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F4011-E237-16F8-92CE-807E63EE7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ACAB4-7ACA-02A7-0711-F5596621B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B6B069-98A6-EFA0-15D0-441996C0F2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E2C68CF-31E4-CA94-2012-4CAA174E05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96594-CA87-4396-89C4-543E43CDFE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94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28801"/>
            <a:ext cx="10363200" cy="1470025"/>
          </a:xfrm>
        </p:spPr>
        <p:txBody>
          <a:bodyPr/>
          <a:lstStyle>
            <a:lvl1pPr algn="ct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3692624"/>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021289"/>
            <a:ext cx="284480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4165600" y="6021289"/>
            <a:ext cx="3860800" cy="365125"/>
          </a:xfrm>
          <a:prstGeom prst="rect">
            <a:avLst/>
          </a:prstGeo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737600" y="6021289"/>
            <a:ext cx="2844800" cy="365125"/>
          </a:xfrm>
          <a:prstGeom prst="rect">
            <a:avLst/>
          </a:prstGeom>
        </p:spPr>
        <p:txBody>
          <a:bodyPr/>
          <a:lstStyle>
            <a:lvl1pPr>
              <a:defRPr>
                <a:solidFill>
                  <a:schemeClr val="bg1"/>
                </a:solidFill>
              </a:defRPr>
            </a:lvl1pPr>
          </a:lstStyle>
          <a:p>
            <a:fld id="{30CD20E4-79F5-4DF4-A68E-4AF2B9E5A026}" type="slidenum">
              <a:rPr lang="en-US" smtClean="0"/>
              <a:pPr/>
              <a:t>‹#›</a:t>
            </a:fld>
            <a:endParaRPr lang="en-US"/>
          </a:p>
        </p:txBody>
      </p:sp>
    </p:spTree>
    <p:extLst>
      <p:ext uri="{BB962C8B-B14F-4D97-AF65-F5344CB8AC3E}">
        <p14:creationId xmlns:p14="http://schemas.microsoft.com/office/powerpoint/2010/main" val="92097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5E1C-BF6B-43E8-B01D-7225046805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F9F7F3-A408-421C-B513-B5764F2DF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p>
            <a:fld id="{FBAAC4B2-6FAA-46E4-8BC7-5E6194BF0AAA}" type="slidenum">
              <a:rPr lang="en-GB" smtClean="0"/>
              <a:t>‹#›</a:t>
            </a:fld>
            <a:endParaRPr lang="en-GB"/>
          </a:p>
        </p:txBody>
      </p:sp>
    </p:spTree>
    <p:extLst>
      <p:ext uri="{BB962C8B-B14F-4D97-AF65-F5344CB8AC3E}">
        <p14:creationId xmlns:p14="http://schemas.microsoft.com/office/powerpoint/2010/main" val="141077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5550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7788741" y="3912927"/>
            <a:ext cx="4403259" cy="2944591"/>
          </a:xfrm>
          <a:prstGeom prst="rect">
            <a:avLst/>
          </a:prstGeom>
        </p:spPr>
      </p:pic>
      <p:pic>
        <p:nvPicPr>
          <p:cNvPr id="17" name="bg object 17"/>
          <p:cNvPicPr/>
          <p:nvPr/>
        </p:nvPicPr>
        <p:blipFill>
          <a:blip r:embed="rId3" cstate="print"/>
          <a:stretch>
            <a:fillRect/>
          </a:stretch>
        </p:blipFill>
        <p:spPr>
          <a:xfrm>
            <a:off x="811938" y="5806113"/>
            <a:ext cx="1671828" cy="636987"/>
          </a:xfrm>
          <a:prstGeom prst="rect">
            <a:avLst/>
          </a:prstGeom>
        </p:spPr>
      </p:pic>
      <p:sp>
        <p:nvSpPr>
          <p:cNvPr id="2" name="Holder 2"/>
          <p:cNvSpPr>
            <a:spLocks noGrp="1"/>
          </p:cNvSpPr>
          <p:nvPr>
            <p:ph type="title"/>
          </p:nvPr>
        </p:nvSpPr>
        <p:spPr/>
        <p:txBody>
          <a:bodyPr lIns="0" tIns="0" rIns="0" bIns="0"/>
          <a:lstStyle>
            <a:lvl1pPr>
              <a:defRPr sz="3305" b="0" i="0">
                <a:solidFill>
                  <a:srgbClr val="231F20"/>
                </a:solidFill>
                <a:latin typeface="Inter"/>
                <a:cs typeface="Inter"/>
              </a:defRPr>
            </a:lvl1pPr>
          </a:lstStyle>
          <a:p>
            <a:endParaRPr/>
          </a:p>
        </p:txBody>
      </p:sp>
      <p:sp>
        <p:nvSpPr>
          <p:cNvPr id="3" name="Holder 3"/>
          <p:cNvSpPr>
            <a:spLocks noGrp="1"/>
          </p:cNvSpPr>
          <p:nvPr>
            <p:ph type="body" idx="1"/>
          </p:nvPr>
        </p:nvSpPr>
        <p:spPr/>
        <p:txBody>
          <a:bodyPr lIns="0" tIns="0" rIns="0" bIns="0"/>
          <a:lstStyle>
            <a:lvl1pPr>
              <a:defRPr sz="1880" b="0" i="0">
                <a:solidFill>
                  <a:srgbClr val="231F20"/>
                </a:solidFill>
                <a:latin typeface="Inter"/>
                <a:cs typeface="Inte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75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main bod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1371" y="1412776"/>
            <a:ext cx="11329259" cy="5112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a:xfrm>
            <a:off x="431371" y="44624"/>
            <a:ext cx="8736971" cy="1143000"/>
          </a:xfrm>
        </p:spPr>
        <p:txBody>
          <a:bodyPr>
            <a:normAutofit/>
          </a:bodyPr>
          <a:lstStyle>
            <a:lvl1pPr algn="l">
              <a:defRPr sz="4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88429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75EAD-0875-4AE7-3269-4844117343D5}"/>
              </a:ext>
            </a:extLst>
          </p:cNvPr>
          <p:cNvSpPr>
            <a:spLocks noGrp="1"/>
          </p:cNvSpPr>
          <p:nvPr>
            <p:ph type="title"/>
          </p:nvPr>
        </p:nvSpPr>
        <p:spPr/>
        <p:txBody>
          <a:bodyPr/>
          <a:lstStyle/>
          <a:p>
            <a:r>
              <a:rPr lang="en-US"/>
              <a:t>Click to edit Master title style</a:t>
            </a:r>
            <a:endParaRPr lang="en-GB"/>
          </a:p>
        </p:txBody>
      </p:sp>
      <p:sp>
        <p:nvSpPr>
          <p:cNvPr id="5" name="Content Placeholder 3">
            <a:extLst>
              <a:ext uri="{FF2B5EF4-FFF2-40B4-BE49-F238E27FC236}">
                <a16:creationId xmlns:a16="http://schemas.microsoft.com/office/drawing/2014/main" id="{44BD043B-46CD-786F-FDD2-E3074791BF11}"/>
              </a:ext>
            </a:extLst>
          </p:cNvPr>
          <p:cNvSpPr>
            <a:spLocks noGrp="1"/>
          </p:cNvSpPr>
          <p:nvPr>
            <p:ph sz="quarter" idx="10"/>
          </p:nvPr>
        </p:nvSpPr>
        <p:spPr>
          <a:xfrm>
            <a:off x="431371" y="1412776"/>
            <a:ext cx="5472608"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5A5BC001-A49B-949E-5C0E-8C932B5B09C2}"/>
              </a:ext>
            </a:extLst>
          </p:cNvPr>
          <p:cNvSpPr>
            <a:spLocks noGrp="1"/>
          </p:cNvSpPr>
          <p:nvPr>
            <p:ph sz="quarter" idx="11"/>
          </p:nvPr>
        </p:nvSpPr>
        <p:spPr>
          <a:xfrm>
            <a:off x="6240016" y="1415370"/>
            <a:ext cx="5472608"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975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6830A0-0E19-F66A-52FA-A7DFD0FE1312}"/>
              </a:ext>
            </a:extLst>
          </p:cNvPr>
          <p:cNvSpPr/>
          <p:nvPr userDrawn="1"/>
        </p:nvSpPr>
        <p:spPr>
          <a:xfrm>
            <a:off x="0" y="0"/>
            <a:ext cx="12192000" cy="6858000"/>
          </a:xfrm>
          <a:prstGeom prst="rect">
            <a:avLst/>
          </a:prstGeom>
          <a:solidFill>
            <a:srgbClr val="1927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6179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5E1C-BF6B-43E8-B01D-7225046805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F9F7F3-A408-421C-B513-B5764F2DF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p>
            <a:fld id="{FBAAC4B2-6FAA-46E4-8BC7-5E6194BF0AAA}" type="slidenum">
              <a:rPr lang="en-GB" smtClean="0"/>
              <a:t>‹#›</a:t>
            </a:fld>
            <a:endParaRPr lang="en-GB"/>
          </a:p>
        </p:txBody>
      </p:sp>
    </p:spTree>
    <p:extLst>
      <p:ext uri="{BB962C8B-B14F-4D97-AF65-F5344CB8AC3E}">
        <p14:creationId xmlns:p14="http://schemas.microsoft.com/office/powerpoint/2010/main" val="118029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28801"/>
            <a:ext cx="10363200" cy="1470025"/>
          </a:xfrm>
        </p:spPr>
        <p:txBody>
          <a:bodyPr/>
          <a:lstStyle>
            <a:lvl1pPr algn="ct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3692624"/>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021289"/>
            <a:ext cx="284480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4165600" y="6021289"/>
            <a:ext cx="3860800" cy="365125"/>
          </a:xfrm>
          <a:prstGeom prst="rect">
            <a:avLst/>
          </a:prstGeo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9266989" y="6420789"/>
            <a:ext cx="2844800" cy="365125"/>
          </a:xfrm>
          <a:prstGeom prst="rect">
            <a:avLst/>
          </a:prstGeom>
        </p:spPr>
        <p:txBody>
          <a:bodyPr/>
          <a:lstStyle>
            <a:lvl1pPr algn="r">
              <a:defRPr>
                <a:solidFill>
                  <a:schemeClr val="bg1"/>
                </a:solidFill>
              </a:defRPr>
            </a:lvl1pPr>
          </a:lstStyle>
          <a:p>
            <a:fld id="{30CD20E4-79F5-4DF4-A68E-4AF2B9E5A026}" type="slidenum">
              <a:rPr lang="en-US" smtClean="0"/>
              <a:pPr/>
              <a:t>‹#›</a:t>
            </a:fld>
            <a:endParaRPr lang="en-US"/>
          </a:p>
        </p:txBody>
      </p:sp>
    </p:spTree>
    <p:extLst>
      <p:ext uri="{BB962C8B-B14F-4D97-AF65-F5344CB8AC3E}">
        <p14:creationId xmlns:p14="http://schemas.microsoft.com/office/powerpoint/2010/main" val="184685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main bod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1371" y="1412776"/>
            <a:ext cx="11329259" cy="5112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a:xfrm>
            <a:off x="431371" y="44624"/>
            <a:ext cx="8736971" cy="1143000"/>
          </a:xfrm>
        </p:spPr>
        <p:txBody>
          <a:bodyPr>
            <a:normAutofit/>
          </a:bodyPr>
          <a:lstStyle>
            <a:lvl1pPr algn="l">
              <a:defRPr sz="4000">
                <a:solidFill>
                  <a:schemeClr val="bg1"/>
                </a:solidFill>
              </a:defRPr>
            </a:lvl1pPr>
          </a:lstStyle>
          <a:p>
            <a:r>
              <a:rPr lang="en-US"/>
              <a:t>Click to edit Master title style</a:t>
            </a:r>
            <a:endParaRPr lang="en-GB"/>
          </a:p>
        </p:txBody>
      </p:sp>
      <p:sp>
        <p:nvSpPr>
          <p:cNvPr id="2" name="Slide Number Placeholder 5">
            <a:extLst>
              <a:ext uri="{FF2B5EF4-FFF2-40B4-BE49-F238E27FC236}">
                <a16:creationId xmlns:a16="http://schemas.microsoft.com/office/drawing/2014/main" id="{B386024E-7C27-9CA6-DE0F-B9B72022BE89}"/>
              </a:ext>
            </a:extLst>
          </p:cNvPr>
          <p:cNvSpPr>
            <a:spLocks noGrp="1"/>
          </p:cNvSpPr>
          <p:nvPr>
            <p:ph type="sldNum" sz="quarter" idx="12"/>
          </p:nvPr>
        </p:nvSpPr>
        <p:spPr>
          <a:xfrm>
            <a:off x="9347200" y="6488749"/>
            <a:ext cx="2844800" cy="365125"/>
          </a:xfrm>
          <a:prstGeom prst="rect">
            <a:avLst/>
          </a:prstGeom>
        </p:spPr>
        <p:txBody>
          <a:bodyPr/>
          <a:lstStyle>
            <a:lvl1pPr algn="r">
              <a:defRPr>
                <a:solidFill>
                  <a:schemeClr val="bg1"/>
                </a:solidFill>
              </a:defRPr>
            </a:lvl1pPr>
          </a:lstStyle>
          <a:p>
            <a:fld id="{30CD20E4-79F5-4DF4-A68E-4AF2B9E5A026}" type="slidenum">
              <a:rPr lang="en-US" smtClean="0"/>
              <a:pPr/>
              <a:t>‹#›</a:t>
            </a:fld>
            <a:endParaRPr lang="en-US"/>
          </a:p>
        </p:txBody>
      </p:sp>
    </p:spTree>
    <p:extLst>
      <p:ext uri="{BB962C8B-B14F-4D97-AF65-F5344CB8AC3E}">
        <p14:creationId xmlns:p14="http://schemas.microsoft.com/office/powerpoint/2010/main" val="191961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75EAD-0875-4AE7-3269-4844117343D5}"/>
              </a:ext>
            </a:extLst>
          </p:cNvPr>
          <p:cNvSpPr>
            <a:spLocks noGrp="1"/>
          </p:cNvSpPr>
          <p:nvPr>
            <p:ph type="title"/>
          </p:nvPr>
        </p:nvSpPr>
        <p:spPr/>
        <p:txBody>
          <a:bodyPr/>
          <a:lstStyle/>
          <a:p>
            <a:r>
              <a:rPr lang="en-US"/>
              <a:t>Click to edit Master title style</a:t>
            </a:r>
            <a:endParaRPr lang="en-GB"/>
          </a:p>
        </p:txBody>
      </p:sp>
      <p:sp>
        <p:nvSpPr>
          <p:cNvPr id="5" name="Content Placeholder 3">
            <a:extLst>
              <a:ext uri="{FF2B5EF4-FFF2-40B4-BE49-F238E27FC236}">
                <a16:creationId xmlns:a16="http://schemas.microsoft.com/office/drawing/2014/main" id="{44BD043B-46CD-786F-FDD2-E3074791BF11}"/>
              </a:ext>
            </a:extLst>
          </p:cNvPr>
          <p:cNvSpPr>
            <a:spLocks noGrp="1"/>
          </p:cNvSpPr>
          <p:nvPr>
            <p:ph sz="quarter" idx="10"/>
          </p:nvPr>
        </p:nvSpPr>
        <p:spPr>
          <a:xfrm>
            <a:off x="431371" y="1412776"/>
            <a:ext cx="5472608"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5A5BC001-A49B-949E-5C0E-8C932B5B09C2}"/>
              </a:ext>
            </a:extLst>
          </p:cNvPr>
          <p:cNvSpPr>
            <a:spLocks noGrp="1"/>
          </p:cNvSpPr>
          <p:nvPr>
            <p:ph sz="quarter" idx="11"/>
          </p:nvPr>
        </p:nvSpPr>
        <p:spPr>
          <a:xfrm>
            <a:off x="5566247" y="496336"/>
            <a:ext cx="5472608"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2135DB1D-0383-0C1D-8B78-BE7AE0C1F19C}"/>
              </a:ext>
            </a:extLst>
          </p:cNvPr>
          <p:cNvSpPr>
            <a:spLocks noGrp="1"/>
          </p:cNvSpPr>
          <p:nvPr>
            <p:ph type="sldNum" sz="quarter" idx="12"/>
          </p:nvPr>
        </p:nvSpPr>
        <p:spPr>
          <a:xfrm>
            <a:off x="9266990" y="6396039"/>
            <a:ext cx="2844800" cy="365125"/>
          </a:xfrm>
          <a:prstGeom prst="rect">
            <a:avLst/>
          </a:prstGeom>
        </p:spPr>
        <p:txBody>
          <a:bodyPr/>
          <a:lstStyle>
            <a:lvl1pPr algn="r">
              <a:defRPr>
                <a:solidFill>
                  <a:schemeClr val="bg1"/>
                </a:solidFill>
              </a:defRPr>
            </a:lvl1pPr>
          </a:lstStyle>
          <a:p>
            <a:fld id="{30CD20E4-79F5-4DF4-A68E-4AF2B9E5A026}" type="slidenum">
              <a:rPr lang="en-US" smtClean="0"/>
              <a:pPr/>
              <a:t>‹#›</a:t>
            </a:fld>
            <a:endParaRPr lang="en-US"/>
          </a:p>
        </p:txBody>
      </p:sp>
    </p:spTree>
    <p:extLst>
      <p:ext uri="{BB962C8B-B14F-4D97-AF65-F5344CB8AC3E}">
        <p14:creationId xmlns:p14="http://schemas.microsoft.com/office/powerpoint/2010/main" val="93285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lain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6830A0-0E19-F66A-52FA-A7DFD0FE1312}"/>
              </a:ext>
            </a:extLst>
          </p:cNvPr>
          <p:cNvSpPr/>
          <p:nvPr userDrawn="1"/>
        </p:nvSpPr>
        <p:spPr>
          <a:xfrm>
            <a:off x="0" y="0"/>
            <a:ext cx="12192000" cy="6858000"/>
          </a:xfrm>
          <a:prstGeom prst="rect">
            <a:avLst/>
          </a:prstGeom>
          <a:solidFill>
            <a:srgbClr val="1927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Slide Number Placeholder 5">
            <a:extLst>
              <a:ext uri="{FF2B5EF4-FFF2-40B4-BE49-F238E27FC236}">
                <a16:creationId xmlns:a16="http://schemas.microsoft.com/office/drawing/2014/main" id="{EF268B5B-8D76-5801-FB04-B900454C6330}"/>
              </a:ext>
            </a:extLst>
          </p:cNvPr>
          <p:cNvSpPr>
            <a:spLocks noGrp="1"/>
          </p:cNvSpPr>
          <p:nvPr>
            <p:ph type="sldNum" sz="quarter" idx="12"/>
          </p:nvPr>
        </p:nvSpPr>
        <p:spPr>
          <a:xfrm>
            <a:off x="9276614" y="6387049"/>
            <a:ext cx="2844800" cy="365125"/>
          </a:xfrm>
          <a:prstGeom prst="rect">
            <a:avLst/>
          </a:prstGeom>
        </p:spPr>
        <p:txBody>
          <a:bodyPr/>
          <a:lstStyle>
            <a:lvl1pPr algn="r">
              <a:defRPr>
                <a:solidFill>
                  <a:schemeClr val="bg1"/>
                </a:solidFill>
              </a:defRPr>
            </a:lvl1pPr>
          </a:lstStyle>
          <a:p>
            <a:fld id="{30CD20E4-79F5-4DF4-A68E-4AF2B9E5A026}" type="slidenum">
              <a:rPr lang="en-US" smtClean="0"/>
              <a:pPr/>
              <a:t>‹#›</a:t>
            </a:fld>
            <a:endParaRPr lang="en-US"/>
          </a:p>
        </p:txBody>
      </p:sp>
    </p:spTree>
    <p:extLst>
      <p:ext uri="{BB962C8B-B14F-4D97-AF65-F5344CB8AC3E}">
        <p14:creationId xmlns:p14="http://schemas.microsoft.com/office/powerpoint/2010/main" val="960787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9BE863-70DD-64CA-FCA7-8CF4BFFCF7BF}"/>
              </a:ext>
            </a:extLst>
          </p:cNvPr>
          <p:cNvSpPr/>
          <p:nvPr userDrawn="1"/>
        </p:nvSpPr>
        <p:spPr>
          <a:xfrm>
            <a:off x="0" y="0"/>
            <a:ext cx="12192000" cy="6858000"/>
          </a:xfrm>
          <a:prstGeom prst="rect">
            <a:avLst/>
          </a:prstGeom>
          <a:solidFill>
            <a:srgbClr val="1927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609600" y="53752"/>
            <a:ext cx="836672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logo with white text&#10;&#10;Description automatically generated">
            <a:extLst>
              <a:ext uri="{FF2B5EF4-FFF2-40B4-BE49-F238E27FC236}">
                <a16:creationId xmlns:a16="http://schemas.microsoft.com/office/drawing/2014/main" id="{B264E1D5-E8FC-0EE7-395C-41D46815861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32830" y="60216"/>
            <a:ext cx="2971272" cy="1303569"/>
          </a:xfrm>
          <a:prstGeom prst="rect">
            <a:avLst/>
          </a:prstGeom>
        </p:spPr>
      </p:pic>
    </p:spTree>
    <p:extLst>
      <p:ext uri="{BB962C8B-B14F-4D97-AF65-F5344CB8AC3E}">
        <p14:creationId xmlns:p14="http://schemas.microsoft.com/office/powerpoint/2010/main" val="109902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9BE863-70DD-64CA-FCA7-8CF4BFFCF7BF}"/>
              </a:ext>
            </a:extLst>
          </p:cNvPr>
          <p:cNvSpPr/>
          <p:nvPr userDrawn="1"/>
        </p:nvSpPr>
        <p:spPr>
          <a:xfrm>
            <a:off x="0" y="0"/>
            <a:ext cx="12192000" cy="6858000"/>
          </a:xfrm>
          <a:prstGeom prst="rect">
            <a:avLst/>
          </a:prstGeom>
          <a:solidFill>
            <a:srgbClr val="1927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609600" y="53752"/>
            <a:ext cx="836672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logo with white text&#10;&#10;Description automatically generated">
            <a:extLst>
              <a:ext uri="{FF2B5EF4-FFF2-40B4-BE49-F238E27FC236}">
                <a16:creationId xmlns:a16="http://schemas.microsoft.com/office/drawing/2014/main" id="{B264E1D5-E8FC-0EE7-395C-41D46815861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132830" y="60216"/>
            <a:ext cx="2971272" cy="1303569"/>
          </a:xfrm>
          <a:prstGeom prst="rect">
            <a:avLst/>
          </a:prstGeom>
        </p:spPr>
      </p:pic>
      <p:sp>
        <p:nvSpPr>
          <p:cNvPr id="4" name="Slide Number Placeholder 5">
            <a:extLst>
              <a:ext uri="{FF2B5EF4-FFF2-40B4-BE49-F238E27FC236}">
                <a16:creationId xmlns:a16="http://schemas.microsoft.com/office/drawing/2014/main" id="{1899D0CE-0BEC-2BAA-F60C-B3FAED92F4F9}"/>
              </a:ext>
            </a:extLst>
          </p:cNvPr>
          <p:cNvSpPr>
            <a:spLocks noGrp="1"/>
          </p:cNvSpPr>
          <p:nvPr>
            <p:ph type="sldNum" sz="quarter" idx="4"/>
          </p:nvPr>
        </p:nvSpPr>
        <p:spPr>
          <a:xfrm>
            <a:off x="9266989" y="6420789"/>
            <a:ext cx="2844800" cy="365125"/>
          </a:xfrm>
          <a:prstGeom prst="rect">
            <a:avLst/>
          </a:prstGeom>
        </p:spPr>
        <p:txBody>
          <a:bodyPr/>
          <a:lstStyle>
            <a:lvl1pPr algn="r">
              <a:defRPr>
                <a:solidFill>
                  <a:schemeClr val="bg1"/>
                </a:solidFill>
              </a:defRPr>
            </a:lvl1pPr>
          </a:lstStyle>
          <a:p>
            <a:fld id="{30CD20E4-79F5-4DF4-A68E-4AF2B9E5A026}" type="slidenum">
              <a:rPr lang="en-US" smtClean="0"/>
              <a:pPr/>
              <a:t>‹#›</a:t>
            </a:fld>
            <a:endParaRPr lang="en-US"/>
          </a:p>
        </p:txBody>
      </p:sp>
    </p:spTree>
    <p:extLst>
      <p:ext uri="{BB962C8B-B14F-4D97-AF65-F5344CB8AC3E}">
        <p14:creationId xmlns:p14="http://schemas.microsoft.com/office/powerpoint/2010/main" val="23544164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lvl1pPr algn="l"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02369" y="688316"/>
            <a:ext cx="881090" cy="520607"/>
          </a:xfrm>
          <a:prstGeom prst="rect">
            <a:avLst/>
          </a:prstGeom>
        </p:spPr>
        <p:txBody>
          <a:bodyPr wrap="square" lIns="0" tIns="0" rIns="0" bIns="0">
            <a:spAutoFit/>
          </a:bodyPr>
          <a:lstStyle>
            <a:lvl1pPr>
              <a:defRPr sz="5450" b="0" i="0">
                <a:solidFill>
                  <a:srgbClr val="231F20"/>
                </a:solidFill>
                <a:latin typeface="Inter"/>
                <a:cs typeface="Inter"/>
              </a:defRPr>
            </a:lvl1pPr>
          </a:lstStyle>
          <a:p>
            <a:endParaRPr/>
          </a:p>
        </p:txBody>
      </p:sp>
      <p:sp>
        <p:nvSpPr>
          <p:cNvPr id="3" name="Holder 3"/>
          <p:cNvSpPr>
            <a:spLocks noGrp="1"/>
          </p:cNvSpPr>
          <p:nvPr>
            <p:ph type="body" idx="1"/>
          </p:nvPr>
        </p:nvSpPr>
        <p:spPr>
          <a:xfrm>
            <a:off x="787282" y="1326725"/>
            <a:ext cx="7654081" cy="2743200"/>
          </a:xfrm>
          <a:prstGeom prst="rect">
            <a:avLst/>
          </a:prstGeom>
        </p:spPr>
        <p:txBody>
          <a:bodyPr wrap="square" lIns="0" tIns="0" rIns="0" bIns="0">
            <a:spAutoFit/>
          </a:bodyPr>
          <a:lstStyle>
            <a:lvl1pPr>
              <a:defRPr sz="3100" b="0" i="0">
                <a:solidFill>
                  <a:srgbClr val="231F20"/>
                </a:solidFill>
                <a:latin typeface="Inter"/>
                <a:cs typeface="Inte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74424540"/>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svg"/><Relationship Id="rId7" Type="http://schemas.openxmlformats.org/officeDocument/2006/relationships/image" Target="../media/image21.svg"/><Relationship Id="rId2" Type="http://schemas.openxmlformats.org/officeDocument/2006/relationships/image" Target="../media/image17.sv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svg"/><Relationship Id="rId7" Type="http://schemas.openxmlformats.org/officeDocument/2006/relationships/hyperlink" Target="https://www.npcc.police.uk/SysSiteAssets/media/downloads/publications/publications-log/science-and-innovation/2025/npcc-ai-strategy.pdf" TargetMode="External"/><Relationship Id="rId12"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5.svg"/><Relationship Id="rId5" Type="http://schemas.openxmlformats.org/officeDocument/2006/relationships/image" Target="../media/image10.svg"/><Relationship Id="rId10" Type="http://schemas.openxmlformats.org/officeDocument/2006/relationships/image" Target="../media/image14.svg"/><Relationship Id="rId4" Type="http://schemas.openxmlformats.org/officeDocument/2006/relationships/hyperlink" Target="https://assets.college.police.uk/s3fs-public/2024-08/Data-ethics-APP-consultation.pdf" TargetMode="External"/><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00359" y="123773"/>
            <a:ext cx="6822060" cy="6630258"/>
          </a:xfrm>
          <a:custGeom>
            <a:avLst/>
            <a:gdLst/>
            <a:ahLst/>
            <a:cxnLst/>
            <a:rect l="l" t="t" r="r" b="b"/>
            <a:pathLst>
              <a:path w="10233808" h="9946085">
                <a:moveTo>
                  <a:pt x="0" y="0"/>
                </a:moveTo>
                <a:lnTo>
                  <a:pt x="10233808" y="0"/>
                </a:lnTo>
                <a:lnTo>
                  <a:pt x="10233808" y="9946086"/>
                </a:lnTo>
                <a:lnTo>
                  <a:pt x="0" y="9946086"/>
                </a:lnTo>
                <a:lnTo>
                  <a:pt x="0" y="0"/>
                </a:lnTo>
                <a:close/>
              </a:path>
            </a:pathLst>
          </a:custGeom>
          <a:blipFill>
            <a:blip r:embed="rId3"/>
            <a:stretch>
              <a:fillRect t="-2085" r="-34126" b="-156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442070" y="123774"/>
            <a:ext cx="6749502" cy="6610454"/>
          </a:xfrm>
          <a:custGeom>
            <a:avLst/>
            <a:gdLst/>
            <a:ahLst/>
            <a:cxnLst/>
            <a:rect l="l" t="t" r="r" b="b"/>
            <a:pathLst>
              <a:path w="18192525" h="10242771">
                <a:moveTo>
                  <a:pt x="0" y="0"/>
                </a:moveTo>
                <a:lnTo>
                  <a:pt x="18192526" y="0"/>
                </a:lnTo>
                <a:lnTo>
                  <a:pt x="18192526" y="10242771"/>
                </a:lnTo>
                <a:lnTo>
                  <a:pt x="0" y="10242771"/>
                </a:lnTo>
                <a:lnTo>
                  <a:pt x="0" y="0"/>
                </a:lnTo>
                <a:close/>
              </a:path>
            </a:pathLst>
          </a:custGeom>
          <a:blipFill>
            <a:blip r:embed="rId4"/>
            <a:stretch>
              <a:fillRect t="1" r="-79680" b="-329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reeform 4"/>
          <p:cNvSpPr/>
          <p:nvPr/>
        </p:nvSpPr>
        <p:spPr>
          <a:xfrm>
            <a:off x="428" y="241"/>
            <a:ext cx="12191144" cy="6857519"/>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stretch>
              <a:fillRect l="-37" r="-3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reeform 5"/>
          <p:cNvSpPr/>
          <p:nvPr/>
        </p:nvSpPr>
        <p:spPr>
          <a:xfrm>
            <a:off x="686180" y="4895319"/>
            <a:ext cx="3337307" cy="1276689"/>
          </a:xfrm>
          <a:custGeom>
            <a:avLst/>
            <a:gdLst/>
            <a:ahLst/>
            <a:cxnLst/>
            <a:rect l="l" t="t" r="r" b="b"/>
            <a:pathLst>
              <a:path w="5006312" h="1915167">
                <a:moveTo>
                  <a:pt x="0" y="0"/>
                </a:moveTo>
                <a:lnTo>
                  <a:pt x="5006312" y="0"/>
                </a:lnTo>
                <a:lnTo>
                  <a:pt x="5006312" y="1915167"/>
                </a:lnTo>
                <a:lnTo>
                  <a:pt x="0" y="1915167"/>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4">
            <a:extLst>
              <a:ext uri="{FF2B5EF4-FFF2-40B4-BE49-F238E27FC236}">
                <a16:creationId xmlns:a16="http://schemas.microsoft.com/office/drawing/2014/main" id="{D59AF790-A93D-A7C7-D24E-C1D0F7C57C36}"/>
              </a:ext>
            </a:extLst>
          </p:cNvPr>
          <p:cNvSpPr txBox="1">
            <a:spLocks/>
          </p:cNvSpPr>
          <p:nvPr/>
        </p:nvSpPr>
        <p:spPr>
          <a:xfrm>
            <a:off x="739246" y="940276"/>
            <a:ext cx="4572210" cy="1472836"/>
          </a:xfrm>
          <a:prstGeom prst="rect">
            <a:avLst/>
          </a:prstGeom>
        </p:spPr>
        <p:txBody>
          <a:bodyPr vert="horz" wrap="square" lIns="0" tIns="132077"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701" marR="8086" lvl="0" indent="0" algn="l" defTabSz="914400" rtl="0" eaLnBrk="1" fontAlgn="auto" latinLnBrk="0" hangingPunct="1">
              <a:lnSpc>
                <a:spcPts val="5167"/>
              </a:lnSpc>
              <a:spcBef>
                <a:spcPts val="1039"/>
              </a:spcBef>
              <a:spcAft>
                <a:spcPts val="0"/>
              </a:spcAft>
              <a:buClrTx/>
              <a:buSzTx/>
              <a:buFontTx/>
              <a:buNone/>
              <a:tabLst/>
              <a:defRPr/>
            </a:pPr>
            <a:r>
              <a:rPr kumimoji="0" lang="en-GB" sz="5094" b="1" i="0" u="none" strike="noStrike" kern="1200" cap="none" spc="-6" normalizeH="0" baseline="0" noProof="0" dirty="0">
                <a:ln>
                  <a:noFill/>
                </a:ln>
                <a:solidFill>
                  <a:prstClr val="white"/>
                </a:solidFill>
                <a:effectLst/>
                <a:uLnTx/>
                <a:uFillTx/>
                <a:latin typeface="Inter" panose="02000503000000020004" pitchFamily="2" charset="0"/>
                <a:ea typeface="Inter" panose="02000503000000020004" pitchFamily="2" charset="0"/>
                <a:cs typeface="+mj-cs"/>
              </a:rPr>
              <a:t>Public Scrutiny Meeting</a:t>
            </a:r>
            <a:endParaRPr kumimoji="0" lang="en-GB" sz="5094" b="1" i="0" u="none" strike="noStrike" kern="1200" cap="none" spc="0" normalizeH="0" baseline="0" noProof="0" dirty="0">
              <a:ln>
                <a:noFill/>
              </a:ln>
              <a:solidFill>
                <a:prstClr val="white"/>
              </a:solidFill>
              <a:effectLst/>
              <a:uLnTx/>
              <a:uFillTx/>
              <a:latin typeface="Inter" panose="02000503000000020004" pitchFamily="2" charset="0"/>
              <a:ea typeface="Inter" panose="02000503000000020004" pitchFamily="2" charset="0"/>
              <a:cs typeface="+mj-cs"/>
            </a:endParaRPr>
          </a:p>
        </p:txBody>
      </p:sp>
      <p:sp>
        <p:nvSpPr>
          <p:cNvPr id="7" name="object 5">
            <a:extLst>
              <a:ext uri="{FF2B5EF4-FFF2-40B4-BE49-F238E27FC236}">
                <a16:creationId xmlns:a16="http://schemas.microsoft.com/office/drawing/2014/main" id="{7C2FA66B-2F63-CA6A-3A75-4B85BF4DCEC0}"/>
              </a:ext>
            </a:extLst>
          </p:cNvPr>
          <p:cNvSpPr txBox="1"/>
          <p:nvPr/>
        </p:nvSpPr>
        <p:spPr>
          <a:xfrm>
            <a:off x="739246" y="3353147"/>
            <a:ext cx="3337307" cy="599998"/>
          </a:xfrm>
          <a:prstGeom prst="rect">
            <a:avLst/>
          </a:prstGeom>
        </p:spPr>
        <p:txBody>
          <a:bodyPr vert="horz" wrap="square" lIns="0" tIns="8471" rIns="0" bIns="0" rtlCol="0">
            <a:spAutoFit/>
          </a:bodyPr>
          <a:lstStyle/>
          <a:p>
            <a:pPr marL="7701" marR="0" lvl="0" indent="0" algn="l" defTabSz="914400" rtl="0" eaLnBrk="1" fontAlgn="auto" latinLnBrk="0" hangingPunct="1">
              <a:lnSpc>
                <a:spcPct val="100000"/>
              </a:lnSpc>
              <a:spcBef>
                <a:spcPts val="67"/>
              </a:spcBef>
              <a:spcAft>
                <a:spcPts val="0"/>
              </a:spcAft>
              <a:buClrTx/>
              <a:buSzTx/>
              <a:buFontTx/>
              <a:buNone/>
              <a:tabLst/>
              <a:defRPr/>
            </a:pPr>
            <a:r>
              <a:rPr kumimoji="0" lang="en-GB" sz="1880" b="0" i="0" u="none" strike="noStrike" kern="1200" cap="none" spc="-33" normalizeH="0" baseline="0" noProof="0" dirty="0">
                <a:ln>
                  <a:noFill/>
                </a:ln>
                <a:solidFill>
                  <a:prstClr val="white"/>
                </a:solidFill>
                <a:effectLst/>
                <a:uLnTx/>
                <a:uFillTx/>
                <a:latin typeface="Inter"/>
                <a:ea typeface="+mn-ea"/>
                <a:cs typeface="Inter"/>
              </a:rPr>
              <a:t>29 June 2026</a:t>
            </a:r>
          </a:p>
          <a:p>
            <a:pPr marL="7701" marR="0" lvl="0" indent="0" algn="l" defTabSz="914400" rtl="0" eaLnBrk="1" fontAlgn="auto" latinLnBrk="0" hangingPunct="1">
              <a:lnSpc>
                <a:spcPct val="100000"/>
              </a:lnSpc>
              <a:spcBef>
                <a:spcPts val="67"/>
              </a:spcBef>
              <a:spcAft>
                <a:spcPts val="0"/>
              </a:spcAft>
              <a:buClrTx/>
              <a:buSzTx/>
              <a:buFontTx/>
              <a:buNone/>
              <a:tabLst/>
              <a:defRPr/>
            </a:pPr>
            <a:r>
              <a:rPr kumimoji="0" lang="en-GB" sz="1880" b="0" i="0" u="none" strike="noStrike" kern="1200" cap="none" spc="-33" normalizeH="0" baseline="0" noProof="0" dirty="0">
                <a:ln>
                  <a:noFill/>
                </a:ln>
                <a:solidFill>
                  <a:prstClr val="white"/>
                </a:solidFill>
                <a:effectLst/>
                <a:uLnTx/>
                <a:uFillTx/>
                <a:latin typeface="Inter"/>
                <a:ea typeface="+mn-ea"/>
                <a:cs typeface="Inter"/>
              </a:rPr>
              <a:t>Runcorn Town Hall</a:t>
            </a:r>
            <a:endParaRPr kumimoji="0" sz="1880" b="0" i="0" u="none" strike="noStrike" kern="1200" cap="none" spc="0" normalizeH="0" baseline="0" noProof="0" dirty="0">
              <a:ln>
                <a:noFill/>
              </a:ln>
              <a:solidFill>
                <a:prstClr val="white"/>
              </a:solidFill>
              <a:effectLst/>
              <a:uLnTx/>
              <a:uFillTx/>
              <a:latin typeface="Inter"/>
              <a:ea typeface="+mn-ea"/>
              <a:cs typeface="Inter"/>
            </a:endParaRPr>
          </a:p>
        </p:txBody>
      </p:sp>
      <p:sp>
        <p:nvSpPr>
          <p:cNvPr id="8" name="Slide Number Placeholder 7">
            <a:extLst>
              <a:ext uri="{FF2B5EF4-FFF2-40B4-BE49-F238E27FC236}">
                <a16:creationId xmlns:a16="http://schemas.microsoft.com/office/drawing/2014/main" id="{F04A1056-4A98-3E51-F4FD-FA4A76A8E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3330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36D7B-DF5F-9401-6403-CFC0C6EFE3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9A432A-697B-6547-5032-0D34AD00108D}"/>
              </a:ext>
            </a:extLst>
          </p:cNvPr>
          <p:cNvSpPr>
            <a:spLocks noGrp="1"/>
          </p:cNvSpPr>
          <p:nvPr>
            <p:ph type="title"/>
          </p:nvPr>
        </p:nvSpPr>
        <p:spPr>
          <a:xfrm>
            <a:off x="59667" y="-47646"/>
            <a:ext cx="8736971" cy="1143000"/>
          </a:xfrm>
        </p:spPr>
        <p:txBody>
          <a:bodyPr/>
          <a:lstStyle/>
          <a:p>
            <a:r>
              <a:rPr lang="en-GB" dirty="0"/>
              <a:t>Programme Objectives &amp; Scope</a:t>
            </a:r>
          </a:p>
        </p:txBody>
      </p:sp>
      <p:sp>
        <p:nvSpPr>
          <p:cNvPr id="6" name="Rectangle 5">
            <a:extLst>
              <a:ext uri="{FF2B5EF4-FFF2-40B4-BE49-F238E27FC236}">
                <a16:creationId xmlns:a16="http://schemas.microsoft.com/office/drawing/2014/main" id="{D0E51248-3CCB-AE33-F3C0-4324D20CA206}"/>
              </a:ext>
            </a:extLst>
          </p:cNvPr>
          <p:cNvSpPr/>
          <p:nvPr/>
        </p:nvSpPr>
        <p:spPr>
          <a:xfrm>
            <a:off x="0" y="3268980"/>
            <a:ext cx="12191999" cy="3589020"/>
          </a:xfrm>
          <a:prstGeom prst="rect">
            <a:avLst/>
          </a:prstGeom>
          <a:solidFill>
            <a:srgbClr val="FFFFFF"/>
          </a:solidFill>
          <a:ln w="25402" cap="flat">
            <a:solidFill>
              <a:srgbClr val="1C334E"/>
            </a:solidFill>
            <a:prstDash val="solid"/>
            <a:miter/>
          </a:ln>
        </p:spPr>
        <p:txBody>
          <a:bodyPr vert="horz" wrap="square" lIns="91440" tIns="45720" rIns="91440" bIns="45720" anchor="t" anchorCtr="0" compatLnSpc="1">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F81BD">
                    <a:lumMod val="50000"/>
                  </a:srgbClr>
                </a:solidFill>
                <a:effectLst/>
                <a:uLnTx/>
                <a:uFillTx/>
                <a:latin typeface="Calibri"/>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F81BD">
                  <a:lumMod val="50000"/>
                </a:srgb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C9E88086-5367-954E-D44B-9BDF128B88C2}"/>
              </a:ext>
            </a:extLst>
          </p:cNvPr>
          <p:cNvSpPr/>
          <p:nvPr/>
        </p:nvSpPr>
        <p:spPr>
          <a:xfrm>
            <a:off x="148590" y="1634490"/>
            <a:ext cx="1600200" cy="5006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8C41411-A5B1-D77E-0310-D573A5AB5EC5}"/>
              </a:ext>
            </a:extLst>
          </p:cNvPr>
          <p:cNvSpPr/>
          <p:nvPr/>
        </p:nvSpPr>
        <p:spPr>
          <a:xfrm>
            <a:off x="1874520" y="1634490"/>
            <a:ext cx="1600200" cy="5006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DB755F9D-EF4E-2795-3F9E-153BACBE5D06}"/>
              </a:ext>
            </a:extLst>
          </p:cNvPr>
          <p:cNvSpPr/>
          <p:nvPr/>
        </p:nvSpPr>
        <p:spPr>
          <a:xfrm>
            <a:off x="3589020" y="1634490"/>
            <a:ext cx="1600200" cy="5006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501D5B78-37DC-0326-F876-89C80B0A8D7E}"/>
              </a:ext>
            </a:extLst>
          </p:cNvPr>
          <p:cNvSpPr/>
          <p:nvPr/>
        </p:nvSpPr>
        <p:spPr>
          <a:xfrm>
            <a:off x="5292090" y="1634490"/>
            <a:ext cx="1600200" cy="5006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03AF8A6F-D539-8A51-86FD-8CF9AD48B0F8}"/>
              </a:ext>
            </a:extLst>
          </p:cNvPr>
          <p:cNvSpPr/>
          <p:nvPr/>
        </p:nvSpPr>
        <p:spPr>
          <a:xfrm>
            <a:off x="6995160" y="1634490"/>
            <a:ext cx="1600200" cy="5006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5EFFFCA9-99BF-1FE1-66B1-41AE95030FF6}"/>
              </a:ext>
            </a:extLst>
          </p:cNvPr>
          <p:cNvSpPr/>
          <p:nvPr/>
        </p:nvSpPr>
        <p:spPr>
          <a:xfrm>
            <a:off x="8721090" y="1634490"/>
            <a:ext cx="1600200" cy="5006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FB8B9C0B-65F4-2E81-300D-41363F9F0171}"/>
              </a:ext>
            </a:extLst>
          </p:cNvPr>
          <p:cNvSpPr/>
          <p:nvPr/>
        </p:nvSpPr>
        <p:spPr>
          <a:xfrm>
            <a:off x="10458450" y="1634490"/>
            <a:ext cx="1600200" cy="5006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93346DE5-9661-DBCC-E8DC-CD8C72D12CE0}"/>
              </a:ext>
            </a:extLst>
          </p:cNvPr>
          <p:cNvSpPr/>
          <p:nvPr/>
        </p:nvSpPr>
        <p:spPr>
          <a:xfrm>
            <a:off x="400050" y="1297305"/>
            <a:ext cx="1040130" cy="994410"/>
          </a:xfrm>
          <a:prstGeom prst="rect">
            <a:avLst/>
          </a:prstGeom>
          <a:solidFill>
            <a:srgbClr val="1927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Graphic 17" descr="Clipboard Partially Checked with solid fill">
            <a:extLst>
              <a:ext uri="{FF2B5EF4-FFF2-40B4-BE49-F238E27FC236}">
                <a16:creationId xmlns:a16="http://schemas.microsoft.com/office/drawing/2014/main" id="{E1424FE4-0D75-2DB5-2544-A8DACCC39B1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61010" y="1314450"/>
            <a:ext cx="914400" cy="914400"/>
          </a:xfrm>
          <a:prstGeom prst="rect">
            <a:avLst/>
          </a:prstGeom>
        </p:spPr>
      </p:pic>
      <p:sp>
        <p:nvSpPr>
          <p:cNvPr id="20" name="Rectangle 19">
            <a:extLst>
              <a:ext uri="{FF2B5EF4-FFF2-40B4-BE49-F238E27FC236}">
                <a16:creationId xmlns:a16="http://schemas.microsoft.com/office/drawing/2014/main" id="{C3D65230-C671-01B1-60A9-06CD8AAECF97}"/>
              </a:ext>
            </a:extLst>
          </p:cNvPr>
          <p:cNvSpPr/>
          <p:nvPr/>
        </p:nvSpPr>
        <p:spPr>
          <a:xfrm>
            <a:off x="2141220" y="1314450"/>
            <a:ext cx="1040130" cy="994410"/>
          </a:xfrm>
          <a:prstGeom prst="rect">
            <a:avLst/>
          </a:prstGeom>
          <a:solidFill>
            <a:srgbClr val="1927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22748FF7-520D-ABC8-04CA-4A228ED0C1B0}"/>
              </a:ext>
            </a:extLst>
          </p:cNvPr>
          <p:cNvSpPr/>
          <p:nvPr/>
        </p:nvSpPr>
        <p:spPr>
          <a:xfrm>
            <a:off x="3859530" y="1318260"/>
            <a:ext cx="1040130" cy="994410"/>
          </a:xfrm>
          <a:prstGeom prst="rect">
            <a:avLst/>
          </a:prstGeom>
          <a:solidFill>
            <a:srgbClr val="1927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7606C197-F12F-A92C-2FCA-DAA6F865B05E}"/>
              </a:ext>
            </a:extLst>
          </p:cNvPr>
          <p:cNvSpPr/>
          <p:nvPr/>
        </p:nvSpPr>
        <p:spPr>
          <a:xfrm>
            <a:off x="5566410" y="1322070"/>
            <a:ext cx="1040130" cy="994410"/>
          </a:xfrm>
          <a:prstGeom prst="rect">
            <a:avLst/>
          </a:prstGeom>
          <a:solidFill>
            <a:srgbClr val="1927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600CBC42-270F-D3B7-99FD-A664A2982F1D}"/>
              </a:ext>
            </a:extLst>
          </p:cNvPr>
          <p:cNvSpPr/>
          <p:nvPr/>
        </p:nvSpPr>
        <p:spPr>
          <a:xfrm>
            <a:off x="7273290" y="1337310"/>
            <a:ext cx="1040130" cy="994410"/>
          </a:xfrm>
          <a:prstGeom prst="rect">
            <a:avLst/>
          </a:prstGeom>
          <a:solidFill>
            <a:srgbClr val="1927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3DB6909E-B9A8-57E0-246C-EDF7370D1FE4}"/>
              </a:ext>
            </a:extLst>
          </p:cNvPr>
          <p:cNvSpPr/>
          <p:nvPr/>
        </p:nvSpPr>
        <p:spPr>
          <a:xfrm>
            <a:off x="8991600" y="1341120"/>
            <a:ext cx="1040130" cy="994410"/>
          </a:xfrm>
          <a:prstGeom prst="rect">
            <a:avLst/>
          </a:prstGeom>
          <a:solidFill>
            <a:srgbClr val="1927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D44DA573-CEBD-0CED-578D-CA90881F4715}"/>
              </a:ext>
            </a:extLst>
          </p:cNvPr>
          <p:cNvSpPr/>
          <p:nvPr/>
        </p:nvSpPr>
        <p:spPr>
          <a:xfrm>
            <a:off x="10744200" y="1333500"/>
            <a:ext cx="1040130" cy="994410"/>
          </a:xfrm>
          <a:prstGeom prst="rect">
            <a:avLst/>
          </a:prstGeom>
          <a:solidFill>
            <a:srgbClr val="19275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A0D6D9D3-F9FF-9DF6-CD2D-A9854A6D41D1}"/>
              </a:ext>
            </a:extLst>
          </p:cNvPr>
          <p:cNvSpPr txBox="1"/>
          <p:nvPr/>
        </p:nvSpPr>
        <p:spPr>
          <a:xfrm>
            <a:off x="205740" y="2503170"/>
            <a:ext cx="1440180"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a:ea typeface="+mn-ea"/>
                <a:cs typeface="+mn-cs"/>
              </a:rPr>
              <a:t>Establish a Governance Framework</a:t>
            </a:r>
            <a:endParaRPr kumimoji="0" lang="en-GB"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a:ea typeface="Calibri"/>
              <a:cs typeface="Calibri"/>
            </a:endParaRPr>
          </a:p>
        </p:txBody>
      </p:sp>
      <p:sp>
        <p:nvSpPr>
          <p:cNvPr id="28" name="TextBox 27">
            <a:extLst>
              <a:ext uri="{FF2B5EF4-FFF2-40B4-BE49-F238E27FC236}">
                <a16:creationId xmlns:a16="http://schemas.microsoft.com/office/drawing/2014/main" id="{92039203-3616-FBFD-CA52-B9FCB5B8F15A}"/>
              </a:ext>
            </a:extLst>
          </p:cNvPr>
          <p:cNvSpPr txBox="1"/>
          <p:nvPr/>
        </p:nvSpPr>
        <p:spPr>
          <a:xfrm>
            <a:off x="148590" y="3531870"/>
            <a:ext cx="158877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a:ea typeface="+mn-ea"/>
                <a:cs typeface="+mn-cs"/>
              </a:rPr>
              <a:t>Define vision and set up oversight boards. Ensure AI aligns with policy and national standards. Ensure proper management of resources and finances.</a:t>
            </a:r>
          </a:p>
        </p:txBody>
      </p:sp>
      <p:sp>
        <p:nvSpPr>
          <p:cNvPr id="29" name="TextBox 28">
            <a:extLst>
              <a:ext uri="{FF2B5EF4-FFF2-40B4-BE49-F238E27FC236}">
                <a16:creationId xmlns:a16="http://schemas.microsoft.com/office/drawing/2014/main" id="{B7F96543-A5BF-F083-0502-5148AFD3C7A2}"/>
              </a:ext>
            </a:extLst>
          </p:cNvPr>
          <p:cNvSpPr txBox="1"/>
          <p:nvPr/>
        </p:nvSpPr>
        <p:spPr>
          <a:xfrm>
            <a:off x="1826894" y="2503170"/>
            <a:ext cx="1670686"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a:ea typeface="+mn-ea"/>
                <a:cs typeface="+mn-cs"/>
              </a:rPr>
              <a:t>Develop Risk Assessment Tools</a:t>
            </a:r>
            <a:endParaRPr kumimoji="0" lang="en-GB"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a:ea typeface="Calibri"/>
              <a:cs typeface="Calibri"/>
            </a:endParaRPr>
          </a:p>
        </p:txBody>
      </p:sp>
      <p:sp>
        <p:nvSpPr>
          <p:cNvPr id="30" name="TextBox 29">
            <a:extLst>
              <a:ext uri="{FF2B5EF4-FFF2-40B4-BE49-F238E27FC236}">
                <a16:creationId xmlns:a16="http://schemas.microsoft.com/office/drawing/2014/main" id="{C7B3E145-76B8-30A5-17D8-9469C88EC567}"/>
              </a:ext>
            </a:extLst>
          </p:cNvPr>
          <p:cNvSpPr txBox="1"/>
          <p:nvPr/>
        </p:nvSpPr>
        <p:spPr>
          <a:xfrm>
            <a:off x="1851660" y="3544461"/>
            <a:ext cx="158877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a:ea typeface="+mn-ea"/>
                <a:cs typeface="+mn-cs"/>
              </a:rPr>
              <a:t>Manage DPIAs, EIAs, AI checklist, and bias assessments to support safe AI deployment.</a:t>
            </a:r>
          </a:p>
        </p:txBody>
      </p:sp>
      <p:sp>
        <p:nvSpPr>
          <p:cNvPr id="31" name="TextBox 30">
            <a:extLst>
              <a:ext uri="{FF2B5EF4-FFF2-40B4-BE49-F238E27FC236}">
                <a16:creationId xmlns:a16="http://schemas.microsoft.com/office/drawing/2014/main" id="{720AE8C1-29C2-D80A-57A8-B46DE472B92C}"/>
              </a:ext>
            </a:extLst>
          </p:cNvPr>
          <p:cNvSpPr txBox="1"/>
          <p:nvPr/>
        </p:nvSpPr>
        <p:spPr>
          <a:xfrm>
            <a:off x="10391774" y="2529840"/>
            <a:ext cx="1670686"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a:ea typeface="+mn-ea"/>
                <a:cs typeface="+mn-cs"/>
              </a:rPr>
              <a:t>Train Staff on AI Awareness</a:t>
            </a:r>
          </a:p>
        </p:txBody>
      </p:sp>
      <p:sp>
        <p:nvSpPr>
          <p:cNvPr id="32" name="TextBox 31">
            <a:extLst>
              <a:ext uri="{FF2B5EF4-FFF2-40B4-BE49-F238E27FC236}">
                <a16:creationId xmlns:a16="http://schemas.microsoft.com/office/drawing/2014/main" id="{0A507BCB-8488-3F67-2F38-E60610711201}"/>
              </a:ext>
            </a:extLst>
          </p:cNvPr>
          <p:cNvSpPr txBox="1"/>
          <p:nvPr/>
        </p:nvSpPr>
        <p:spPr>
          <a:xfrm>
            <a:off x="8676322" y="2503170"/>
            <a:ext cx="1670686"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a:ea typeface="Calibri"/>
                <a:cs typeface="Calibri"/>
              </a:rPr>
              <a:t>Evaluate AI Output &amp; Track Benefits</a:t>
            </a:r>
          </a:p>
        </p:txBody>
      </p:sp>
      <p:sp>
        <p:nvSpPr>
          <p:cNvPr id="33" name="TextBox 32">
            <a:extLst>
              <a:ext uri="{FF2B5EF4-FFF2-40B4-BE49-F238E27FC236}">
                <a16:creationId xmlns:a16="http://schemas.microsoft.com/office/drawing/2014/main" id="{4D2691CA-016E-9C4A-10FF-25927D74E4C1}"/>
              </a:ext>
            </a:extLst>
          </p:cNvPr>
          <p:cNvSpPr txBox="1"/>
          <p:nvPr/>
        </p:nvSpPr>
        <p:spPr>
          <a:xfrm>
            <a:off x="6949915" y="2529840"/>
            <a:ext cx="1670686"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a:ea typeface="+mn-ea"/>
                <a:cs typeface="+mn-cs"/>
              </a:rPr>
              <a:t>Engage Stakeholders in Design</a:t>
            </a:r>
            <a:endParaRPr kumimoji="0" lang="en-GB"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a:ea typeface="Calibri"/>
              <a:cs typeface="Calibri"/>
            </a:endParaRPr>
          </a:p>
        </p:txBody>
      </p:sp>
      <p:sp>
        <p:nvSpPr>
          <p:cNvPr id="34" name="TextBox 33">
            <a:extLst>
              <a:ext uri="{FF2B5EF4-FFF2-40B4-BE49-F238E27FC236}">
                <a16:creationId xmlns:a16="http://schemas.microsoft.com/office/drawing/2014/main" id="{0C9360DD-4E74-D63C-289E-D2BB8A2242FB}"/>
              </a:ext>
            </a:extLst>
          </p:cNvPr>
          <p:cNvSpPr txBox="1"/>
          <p:nvPr/>
        </p:nvSpPr>
        <p:spPr>
          <a:xfrm>
            <a:off x="5255896" y="2501622"/>
            <a:ext cx="1670686"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a:ea typeface="+mn-ea"/>
                <a:cs typeface="+mn-cs"/>
              </a:rPr>
              <a:t>Pilot AI Technologies Safely</a:t>
            </a:r>
            <a:endParaRPr kumimoji="0" lang="en-GB"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a:ea typeface="Calibri"/>
              <a:cs typeface="Calibri"/>
            </a:endParaRPr>
          </a:p>
        </p:txBody>
      </p:sp>
      <p:sp>
        <p:nvSpPr>
          <p:cNvPr id="35" name="TextBox 34">
            <a:extLst>
              <a:ext uri="{FF2B5EF4-FFF2-40B4-BE49-F238E27FC236}">
                <a16:creationId xmlns:a16="http://schemas.microsoft.com/office/drawing/2014/main" id="{64EEDB71-B2D9-1938-528C-E40C14533BFE}"/>
              </a:ext>
            </a:extLst>
          </p:cNvPr>
          <p:cNvSpPr txBox="1"/>
          <p:nvPr/>
        </p:nvSpPr>
        <p:spPr>
          <a:xfrm>
            <a:off x="3523060" y="2501622"/>
            <a:ext cx="1670686"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a:ea typeface="+mn-ea"/>
                <a:cs typeface="+mn-cs"/>
              </a:rPr>
              <a:t>Evaluate &amp; Embed Secure AI Systems</a:t>
            </a:r>
            <a:endParaRPr kumimoji="0" lang="en-GB" sz="1800" b="0" i="0" u="none" strike="noStrike" kern="1200" cap="none" spc="0" normalizeH="0" baseline="0" noProof="0">
              <a:ln>
                <a:noFill/>
              </a:ln>
              <a:solidFill>
                <a:srgbClr val="002060"/>
              </a:solidFill>
              <a:effectLst>
                <a:outerShdw blurRad="38100" dist="38100" dir="2700000" algn="tl">
                  <a:srgbClr val="000000">
                    <a:alpha val="43137"/>
                  </a:srgbClr>
                </a:outerShdw>
              </a:effectLst>
              <a:uLnTx/>
              <a:uFillTx/>
              <a:latin typeface="Calibri"/>
              <a:ea typeface="Calibri"/>
              <a:cs typeface="Calibri"/>
            </a:endParaRPr>
          </a:p>
        </p:txBody>
      </p:sp>
      <p:sp>
        <p:nvSpPr>
          <p:cNvPr id="36" name="TextBox 35">
            <a:extLst>
              <a:ext uri="{FF2B5EF4-FFF2-40B4-BE49-F238E27FC236}">
                <a16:creationId xmlns:a16="http://schemas.microsoft.com/office/drawing/2014/main" id="{CCF1CC1C-9E10-570D-76F4-788C44BA888D}"/>
              </a:ext>
            </a:extLst>
          </p:cNvPr>
          <p:cNvSpPr txBox="1"/>
          <p:nvPr/>
        </p:nvSpPr>
        <p:spPr>
          <a:xfrm>
            <a:off x="3604260" y="3548271"/>
            <a:ext cx="158877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a:ea typeface="+mn-ea"/>
                <a:cs typeface="+mn-cs"/>
              </a:rPr>
              <a:t>Following discovery and evaluation – where appropriate AI use cases are identified, ensure that the solutions are embedded with relevant security measures. </a:t>
            </a:r>
          </a:p>
        </p:txBody>
      </p:sp>
      <p:sp>
        <p:nvSpPr>
          <p:cNvPr id="37" name="TextBox 36">
            <a:extLst>
              <a:ext uri="{FF2B5EF4-FFF2-40B4-BE49-F238E27FC236}">
                <a16:creationId xmlns:a16="http://schemas.microsoft.com/office/drawing/2014/main" id="{A0037224-A95F-BA6A-8AD1-4667CA9CF4DD}"/>
              </a:ext>
            </a:extLst>
          </p:cNvPr>
          <p:cNvSpPr txBox="1"/>
          <p:nvPr/>
        </p:nvSpPr>
        <p:spPr>
          <a:xfrm>
            <a:off x="5276850" y="3540651"/>
            <a:ext cx="1588770"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a:ea typeface="+mn-ea"/>
                <a:cs typeface="+mn-cs"/>
              </a:rPr>
              <a:t>Test AI solutions in controlled environments with safeguards for data protection and user transparency.</a:t>
            </a:r>
          </a:p>
        </p:txBody>
      </p:sp>
      <p:sp>
        <p:nvSpPr>
          <p:cNvPr id="38" name="TextBox 37">
            <a:extLst>
              <a:ext uri="{FF2B5EF4-FFF2-40B4-BE49-F238E27FC236}">
                <a16:creationId xmlns:a16="http://schemas.microsoft.com/office/drawing/2014/main" id="{41170574-2746-64B6-E80B-ADE331D917B6}"/>
              </a:ext>
            </a:extLst>
          </p:cNvPr>
          <p:cNvSpPr txBox="1"/>
          <p:nvPr/>
        </p:nvSpPr>
        <p:spPr>
          <a:xfrm>
            <a:off x="6983730" y="3544461"/>
            <a:ext cx="1588770" cy="304698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a:ea typeface="+mn-ea"/>
                <a:cs typeface="+mn-cs"/>
              </a:rPr>
              <a:t>Involve diverse groups in AI development to ensure inclusive design and reduce bias.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a:ea typeface="Calibri"/>
                <a:cs typeface="Calibri"/>
              </a:rPr>
              <a:t>Work with other forces and national partners, applying lessons learned.</a:t>
            </a:r>
          </a:p>
        </p:txBody>
      </p:sp>
      <p:sp>
        <p:nvSpPr>
          <p:cNvPr id="39" name="TextBox 38">
            <a:extLst>
              <a:ext uri="{FF2B5EF4-FFF2-40B4-BE49-F238E27FC236}">
                <a16:creationId xmlns:a16="http://schemas.microsoft.com/office/drawing/2014/main" id="{0A28B664-47AF-26EC-D461-90160E16ECB8}"/>
              </a:ext>
            </a:extLst>
          </p:cNvPr>
          <p:cNvSpPr txBox="1"/>
          <p:nvPr/>
        </p:nvSpPr>
        <p:spPr>
          <a:xfrm>
            <a:off x="8724900" y="3559701"/>
            <a:ext cx="158877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a:ea typeface="+mn-ea"/>
                <a:cs typeface="+mn-cs"/>
              </a:rPr>
              <a:t>Continuously assess AI performance, especially in decision-making contexts, to ensure fairness, accuracy, and realisation of intended benefits.</a:t>
            </a:r>
          </a:p>
        </p:txBody>
      </p:sp>
      <p:sp>
        <p:nvSpPr>
          <p:cNvPr id="40" name="TextBox 39">
            <a:extLst>
              <a:ext uri="{FF2B5EF4-FFF2-40B4-BE49-F238E27FC236}">
                <a16:creationId xmlns:a16="http://schemas.microsoft.com/office/drawing/2014/main" id="{953A6379-D970-9F22-6746-8F78BCED7B31}"/>
              </a:ext>
            </a:extLst>
          </p:cNvPr>
          <p:cNvSpPr txBox="1"/>
          <p:nvPr/>
        </p:nvSpPr>
        <p:spPr>
          <a:xfrm>
            <a:off x="10466070" y="3552081"/>
            <a:ext cx="1588770" cy="280076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a:ea typeface="+mn-ea"/>
                <a:cs typeface="+mn-cs"/>
              </a:rPr>
              <a:t>Provide training to ensure users understand AI capabilities, risks, and ethical considerations. Promote modern ways of working and digital leadership.</a:t>
            </a:r>
          </a:p>
        </p:txBody>
      </p:sp>
      <p:pic>
        <p:nvPicPr>
          <p:cNvPr id="42" name="Graphic 41" descr="Internet with solid fill">
            <a:extLst>
              <a:ext uri="{FF2B5EF4-FFF2-40B4-BE49-F238E27FC236}">
                <a16:creationId xmlns:a16="http://schemas.microsoft.com/office/drawing/2014/main" id="{F269E41B-40C3-C27D-21D1-A64DF570FD1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98370" y="1415394"/>
            <a:ext cx="914400" cy="893466"/>
          </a:xfrm>
          <a:prstGeom prst="rect">
            <a:avLst/>
          </a:prstGeom>
        </p:spPr>
      </p:pic>
      <p:pic>
        <p:nvPicPr>
          <p:cNvPr id="44" name="Graphic 43" descr="Lock with solid fill">
            <a:extLst>
              <a:ext uri="{FF2B5EF4-FFF2-40B4-BE49-F238E27FC236}">
                <a16:creationId xmlns:a16="http://schemas.microsoft.com/office/drawing/2014/main" id="{E2B13BF4-AC1D-DFAF-21DC-F7A9832A22B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78580" y="1371600"/>
            <a:ext cx="914400" cy="914400"/>
          </a:xfrm>
          <a:prstGeom prst="rect">
            <a:avLst/>
          </a:prstGeom>
        </p:spPr>
      </p:pic>
      <p:pic>
        <p:nvPicPr>
          <p:cNvPr id="46" name="Graphic 45" descr="Cloud Computing with solid fill">
            <a:extLst>
              <a:ext uri="{FF2B5EF4-FFF2-40B4-BE49-F238E27FC236}">
                <a16:creationId xmlns:a16="http://schemas.microsoft.com/office/drawing/2014/main" id="{8A9F9B82-C59C-80EC-44BA-A1C42CFF2F2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627370" y="1394460"/>
            <a:ext cx="914400" cy="914400"/>
          </a:xfrm>
          <a:prstGeom prst="rect">
            <a:avLst/>
          </a:prstGeom>
        </p:spPr>
      </p:pic>
      <p:pic>
        <p:nvPicPr>
          <p:cNvPr id="48" name="Graphic 47" descr="Group of people with solid fill">
            <a:extLst>
              <a:ext uri="{FF2B5EF4-FFF2-40B4-BE49-F238E27FC236}">
                <a16:creationId xmlns:a16="http://schemas.microsoft.com/office/drawing/2014/main" id="{BEB174E0-B601-8F22-F602-61775B13B04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307580" y="1525100"/>
            <a:ext cx="914400" cy="760899"/>
          </a:xfrm>
          <a:prstGeom prst="rect">
            <a:avLst/>
          </a:prstGeom>
        </p:spPr>
      </p:pic>
      <p:pic>
        <p:nvPicPr>
          <p:cNvPr id="52" name="Graphic 51" descr="Teacher with solid fill">
            <a:extLst>
              <a:ext uri="{FF2B5EF4-FFF2-40B4-BE49-F238E27FC236}">
                <a16:creationId xmlns:a16="http://schemas.microsoft.com/office/drawing/2014/main" id="{1AC11F89-58E1-9E93-8FC1-3FDA5F95E73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770870" y="1474470"/>
            <a:ext cx="914400" cy="914400"/>
          </a:xfrm>
          <a:prstGeom prst="rect">
            <a:avLst/>
          </a:prstGeom>
        </p:spPr>
      </p:pic>
      <p:pic>
        <p:nvPicPr>
          <p:cNvPr id="54" name="Graphic 53" descr="Shredder with solid fill">
            <a:extLst>
              <a:ext uri="{FF2B5EF4-FFF2-40B4-BE49-F238E27FC236}">
                <a16:creationId xmlns:a16="http://schemas.microsoft.com/office/drawing/2014/main" id="{864C2681-835A-27F2-2F39-1C156332E16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044940" y="1417320"/>
            <a:ext cx="914400" cy="914400"/>
          </a:xfrm>
          <a:prstGeom prst="rect">
            <a:avLst/>
          </a:prstGeom>
        </p:spPr>
      </p:pic>
    </p:spTree>
    <p:extLst>
      <p:ext uri="{BB962C8B-B14F-4D97-AF65-F5344CB8AC3E}">
        <p14:creationId xmlns:p14="http://schemas.microsoft.com/office/powerpoint/2010/main" val="26615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B9010-583D-61A0-339B-85A43BFCD3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FE6786-0E77-F274-5DBA-1FE3C6A64571}"/>
              </a:ext>
            </a:extLst>
          </p:cNvPr>
          <p:cNvSpPr>
            <a:spLocks noGrp="1"/>
          </p:cNvSpPr>
          <p:nvPr>
            <p:ph type="title"/>
          </p:nvPr>
        </p:nvSpPr>
        <p:spPr>
          <a:xfrm>
            <a:off x="609600" y="53752"/>
            <a:ext cx="8366720" cy="1143000"/>
          </a:xfrm>
        </p:spPr>
        <p:txBody>
          <a:bodyPr anchor="ctr">
            <a:normAutofit/>
          </a:bodyPr>
          <a:lstStyle/>
          <a:p>
            <a:r>
              <a:rPr lang="en-GB" dirty="0"/>
              <a:t>AI Enablement Programme</a:t>
            </a:r>
          </a:p>
        </p:txBody>
      </p:sp>
      <p:graphicFrame>
        <p:nvGraphicFramePr>
          <p:cNvPr id="9" name="Chart 8">
            <a:extLst>
              <a:ext uri="{FF2B5EF4-FFF2-40B4-BE49-F238E27FC236}">
                <a16:creationId xmlns:a16="http://schemas.microsoft.com/office/drawing/2014/main" id="{B4EB8654-8234-60B0-CAB4-610D52A28FA3}"/>
              </a:ext>
            </a:extLst>
          </p:cNvPr>
          <p:cNvGraphicFramePr>
            <a:graphicFrameLocks/>
          </p:cNvGraphicFramePr>
          <p:nvPr/>
        </p:nvGraphicFramePr>
        <p:xfrm>
          <a:off x="5393205" y="1658748"/>
          <a:ext cx="6798795" cy="5460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8139B129-5C03-3277-6CFF-37836DC41E9F}"/>
              </a:ext>
            </a:extLst>
          </p:cNvPr>
          <p:cNvGraphicFramePr>
            <a:graphicFrameLocks/>
          </p:cNvGraphicFramePr>
          <p:nvPr/>
        </p:nvGraphicFramePr>
        <p:xfrm>
          <a:off x="5177642" y="1425040"/>
          <a:ext cx="6460175" cy="5047012"/>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4">
            <a:extLst>
              <a:ext uri="{FF2B5EF4-FFF2-40B4-BE49-F238E27FC236}">
                <a16:creationId xmlns:a16="http://schemas.microsoft.com/office/drawing/2014/main" id="{4DF1EBC5-919F-A447-D117-62B5929F95F7}"/>
              </a:ext>
            </a:extLst>
          </p:cNvPr>
          <p:cNvSpPr>
            <a:spLocks noGrp="1"/>
          </p:cNvSpPr>
          <p:nvPr>
            <p:ph sz="quarter" idx="10"/>
          </p:nvPr>
        </p:nvSpPr>
        <p:spPr>
          <a:xfrm>
            <a:off x="431370" y="1191448"/>
            <a:ext cx="11329259" cy="5112568"/>
          </a:xfrm>
        </p:spPr>
        <p:txBody>
          <a:bodyPr>
            <a:noAutofit/>
          </a:bodyPr>
          <a:lstStyle/>
          <a:p>
            <a:pPr>
              <a:lnSpc>
                <a:spcPct val="150000"/>
              </a:lnSpc>
            </a:pPr>
            <a:r>
              <a:rPr lang="en-GB" sz="1800" dirty="0"/>
              <a:t>Dedicated Assistant Chief Constable and team of seven</a:t>
            </a:r>
          </a:p>
          <a:p>
            <a:pPr>
              <a:lnSpc>
                <a:spcPct val="150000"/>
              </a:lnSpc>
            </a:pPr>
            <a:r>
              <a:rPr lang="en-GB" sz="1800" dirty="0"/>
              <a:t>October 2025: Programme initiated.  </a:t>
            </a:r>
          </a:p>
          <a:p>
            <a:pPr>
              <a:lnSpc>
                <a:spcPct val="150000"/>
              </a:lnSpc>
            </a:pPr>
            <a:r>
              <a:rPr lang="en-GB" sz="1800" dirty="0"/>
              <a:t>January 2026: Full scoping gathered 353 User stories, matched into core problem statements and themes. </a:t>
            </a:r>
          </a:p>
          <a:p>
            <a:pPr>
              <a:lnSpc>
                <a:spcPct val="150000"/>
              </a:lnSpc>
            </a:pPr>
            <a:r>
              <a:rPr lang="en-GB" sz="1800" dirty="0"/>
              <a:t>February 2026: Solutions Development work commenced</a:t>
            </a:r>
          </a:p>
          <a:p>
            <a:pPr>
              <a:lnSpc>
                <a:spcPct val="150000"/>
              </a:lnSpc>
            </a:pPr>
            <a:r>
              <a:rPr lang="en-GB" sz="1800" dirty="0"/>
              <a:t>April 2026: Outline Business Case presented. </a:t>
            </a:r>
          </a:p>
          <a:p>
            <a:pPr>
              <a:lnSpc>
                <a:spcPct val="150000"/>
              </a:lnSpc>
            </a:pPr>
            <a:r>
              <a:rPr lang="en-GB" sz="1800" dirty="0"/>
              <a:t>June 2026: team has grown to 7 Internal staff </a:t>
            </a:r>
          </a:p>
          <a:p>
            <a:pPr>
              <a:lnSpc>
                <a:spcPct val="150000"/>
              </a:lnSpc>
            </a:pPr>
            <a:r>
              <a:rPr lang="en-GB" sz="1800" dirty="0"/>
              <a:t>Operating inline with the NPCC AI Covenant and Playbook for AI in Policing. </a:t>
            </a:r>
          </a:p>
          <a:p>
            <a:pPr>
              <a:lnSpc>
                <a:spcPct val="150000"/>
              </a:lnSpc>
            </a:pPr>
            <a:r>
              <a:rPr lang="en-GB" sz="1800" dirty="0"/>
              <a:t>Focus on ethical, transparent, innovative, economical and sustainable solutions. </a:t>
            </a:r>
          </a:p>
          <a:p>
            <a:pPr>
              <a:lnSpc>
                <a:spcPct val="150000"/>
              </a:lnSpc>
            </a:pPr>
            <a:r>
              <a:rPr lang="en-GB" sz="1800" dirty="0"/>
              <a:t>University internship placement to be recruited for September 2026. </a:t>
            </a:r>
          </a:p>
          <a:p>
            <a:pPr>
              <a:lnSpc>
                <a:spcPct val="150000"/>
              </a:lnSpc>
            </a:pPr>
            <a:r>
              <a:rPr lang="en-GB" sz="1800" dirty="0"/>
              <a:t>Steered away from commercial solutions, subscription services in the interests of control, applicability and value. </a:t>
            </a:r>
          </a:p>
          <a:p>
            <a:pPr>
              <a:lnSpc>
                <a:spcPct val="150000"/>
              </a:lnSpc>
            </a:pPr>
            <a:r>
              <a:rPr lang="en-GB" sz="1800" dirty="0"/>
              <a:t>Majority of development is Microsoft Co-pilot due to being security approved. </a:t>
            </a:r>
          </a:p>
          <a:p>
            <a:pPr>
              <a:lnSpc>
                <a:spcPct val="150000"/>
              </a:lnSpc>
            </a:pPr>
            <a:r>
              <a:rPr lang="en-GB" sz="1800" dirty="0"/>
              <a:t>Mainly “Human + Agent Assistant”, and “Human Led Agent” models. </a:t>
            </a:r>
          </a:p>
          <a:p>
            <a:pPr marL="0" indent="0">
              <a:lnSpc>
                <a:spcPct val="150000"/>
              </a:lnSpc>
              <a:buNone/>
            </a:pPr>
            <a:endParaRPr lang="en-GB" sz="1800" dirty="0"/>
          </a:p>
        </p:txBody>
      </p:sp>
    </p:spTree>
    <p:extLst>
      <p:ext uri="{BB962C8B-B14F-4D97-AF65-F5344CB8AC3E}">
        <p14:creationId xmlns:p14="http://schemas.microsoft.com/office/powerpoint/2010/main" val="1479461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0A4A7-89BC-CA01-B38E-10DD82F3E1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4CBB54-E100-8811-C340-110B0DA39E51}"/>
              </a:ext>
            </a:extLst>
          </p:cNvPr>
          <p:cNvSpPr>
            <a:spLocks noGrp="1"/>
          </p:cNvSpPr>
          <p:nvPr>
            <p:ph type="title"/>
          </p:nvPr>
        </p:nvSpPr>
        <p:spPr>
          <a:xfrm>
            <a:off x="609600" y="53752"/>
            <a:ext cx="8366720" cy="1143000"/>
          </a:xfrm>
        </p:spPr>
        <p:txBody>
          <a:bodyPr anchor="ctr">
            <a:normAutofit/>
          </a:bodyPr>
          <a:lstStyle/>
          <a:p>
            <a:r>
              <a:rPr lang="en-GB" dirty="0"/>
              <a:t>External Validation</a:t>
            </a:r>
          </a:p>
        </p:txBody>
      </p:sp>
      <p:graphicFrame>
        <p:nvGraphicFramePr>
          <p:cNvPr id="9" name="Chart 8">
            <a:extLst>
              <a:ext uri="{FF2B5EF4-FFF2-40B4-BE49-F238E27FC236}">
                <a16:creationId xmlns:a16="http://schemas.microsoft.com/office/drawing/2014/main" id="{96B110D4-BFE3-F870-0A94-44FBE7797160}"/>
              </a:ext>
            </a:extLst>
          </p:cNvPr>
          <p:cNvGraphicFramePr>
            <a:graphicFrameLocks/>
          </p:cNvGraphicFramePr>
          <p:nvPr/>
        </p:nvGraphicFramePr>
        <p:xfrm>
          <a:off x="5393205" y="1658748"/>
          <a:ext cx="6798795" cy="5460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E67D4B19-584F-9FC3-E0C3-E5C6F9224269}"/>
              </a:ext>
            </a:extLst>
          </p:cNvPr>
          <p:cNvGraphicFramePr>
            <a:graphicFrameLocks/>
          </p:cNvGraphicFramePr>
          <p:nvPr/>
        </p:nvGraphicFramePr>
        <p:xfrm>
          <a:off x="5177642" y="1425040"/>
          <a:ext cx="6460175" cy="504701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65C2B20F-26C9-09BA-13FC-8FDD3D55671E}"/>
              </a:ext>
            </a:extLst>
          </p:cNvPr>
          <p:cNvSpPr txBox="1"/>
          <p:nvPr/>
        </p:nvSpPr>
        <p:spPr>
          <a:xfrm>
            <a:off x="904126" y="1813201"/>
            <a:ext cx="10130319" cy="378565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Approach endorsed by Home Office Analysis and Insights Unit – “genuinely impressed with your innovative approach”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Now a Microsoft ‘Frontier Force’ and 1 of only 3 UK police force’s informing and testing 2 international pilots.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Secured access as 1 of 10 worldwide projects for Microsoft’s Copilot Agency Factory</a:t>
            </a:r>
          </a:p>
        </p:txBody>
      </p:sp>
    </p:spTree>
    <p:extLst>
      <p:ext uri="{BB962C8B-B14F-4D97-AF65-F5344CB8AC3E}">
        <p14:creationId xmlns:p14="http://schemas.microsoft.com/office/powerpoint/2010/main" val="281024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57034-8791-BF6C-8194-00CBAB9EAC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82B473-3ED0-130F-A1CC-E1F7B45AA2DA}"/>
              </a:ext>
            </a:extLst>
          </p:cNvPr>
          <p:cNvSpPr>
            <a:spLocks noGrp="1"/>
          </p:cNvSpPr>
          <p:nvPr>
            <p:ph type="title"/>
          </p:nvPr>
        </p:nvSpPr>
        <p:spPr>
          <a:xfrm>
            <a:off x="609600" y="53752"/>
            <a:ext cx="8366720" cy="1143000"/>
          </a:xfrm>
        </p:spPr>
        <p:txBody>
          <a:bodyPr anchor="ctr">
            <a:normAutofit/>
          </a:bodyPr>
          <a:lstStyle/>
          <a:p>
            <a:r>
              <a:rPr lang="en-GB" dirty="0"/>
              <a:t>Key Achievements</a:t>
            </a:r>
          </a:p>
        </p:txBody>
      </p:sp>
      <p:graphicFrame>
        <p:nvGraphicFramePr>
          <p:cNvPr id="9" name="Chart 8">
            <a:extLst>
              <a:ext uri="{FF2B5EF4-FFF2-40B4-BE49-F238E27FC236}">
                <a16:creationId xmlns:a16="http://schemas.microsoft.com/office/drawing/2014/main" id="{2CBB581A-069F-95F3-1887-BFF9FB5982DA}"/>
              </a:ext>
            </a:extLst>
          </p:cNvPr>
          <p:cNvGraphicFramePr>
            <a:graphicFrameLocks/>
          </p:cNvGraphicFramePr>
          <p:nvPr/>
        </p:nvGraphicFramePr>
        <p:xfrm>
          <a:off x="5393205" y="1658748"/>
          <a:ext cx="6798795" cy="5460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51EA88B8-A302-8198-AEA0-2F8AA7283F73}"/>
              </a:ext>
            </a:extLst>
          </p:cNvPr>
          <p:cNvGraphicFramePr>
            <a:graphicFrameLocks/>
          </p:cNvGraphicFramePr>
          <p:nvPr/>
        </p:nvGraphicFramePr>
        <p:xfrm>
          <a:off x="5177642" y="1425040"/>
          <a:ext cx="6460175" cy="5047012"/>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4">
            <a:extLst>
              <a:ext uri="{FF2B5EF4-FFF2-40B4-BE49-F238E27FC236}">
                <a16:creationId xmlns:a16="http://schemas.microsoft.com/office/drawing/2014/main" id="{008E74D0-C902-DA51-6A30-48FDCC49A209}"/>
              </a:ext>
            </a:extLst>
          </p:cNvPr>
          <p:cNvSpPr>
            <a:spLocks noGrp="1"/>
          </p:cNvSpPr>
          <p:nvPr>
            <p:ph sz="quarter" idx="10"/>
          </p:nvPr>
        </p:nvSpPr>
        <p:spPr>
          <a:xfrm>
            <a:off x="431370" y="992447"/>
            <a:ext cx="11329259" cy="5112568"/>
          </a:xfrm>
        </p:spPr>
        <p:txBody>
          <a:bodyPr>
            <a:noAutofit/>
          </a:bodyPr>
          <a:lstStyle/>
          <a:p>
            <a:r>
              <a:rPr lang="en-GB" sz="1600" dirty="0"/>
              <a:t>Launched </a:t>
            </a:r>
            <a:r>
              <a:rPr lang="en-GB" sz="1600" b="1" dirty="0"/>
              <a:t>Co-Pilot Chat </a:t>
            </a:r>
            <a:r>
              <a:rPr lang="en-GB" sz="1600" dirty="0"/>
              <a:t>rollout in Policing for non-evidential use and material (3927 people trained). </a:t>
            </a:r>
          </a:p>
          <a:p>
            <a:r>
              <a:rPr lang="en-GB" sz="1600" dirty="0"/>
              <a:t>June 2026 launch of </a:t>
            </a:r>
            <a:r>
              <a:rPr lang="en-GB" sz="1600" b="1" dirty="0"/>
              <a:t>Transcription</a:t>
            </a:r>
            <a:r>
              <a:rPr lang="en-GB" sz="1600" dirty="0"/>
              <a:t> in Microsoft Teams – seeking improved efficiency for officers and staff, in creating auditable, searchable records of meetings and briefings and providing greater transparency. </a:t>
            </a:r>
          </a:p>
          <a:p>
            <a:r>
              <a:rPr lang="en-GB" sz="1600" dirty="0"/>
              <a:t>March 2026 deployment of </a:t>
            </a:r>
            <a:r>
              <a:rPr lang="en-GB" sz="1600" b="1" dirty="0" err="1"/>
              <a:t>TOEx</a:t>
            </a:r>
            <a:r>
              <a:rPr lang="en-GB" sz="1600" dirty="0"/>
              <a:t> into Specialist vulnerability, Online child abuse units, and Major Crime Investigations team giving </a:t>
            </a:r>
            <a:r>
              <a:rPr lang="en-GB" sz="1600" b="1" dirty="0"/>
              <a:t>translation support</a:t>
            </a:r>
            <a:r>
              <a:rPr lang="en-GB" sz="1600" dirty="0"/>
              <a:t>, </a:t>
            </a:r>
            <a:r>
              <a:rPr lang="en-GB" sz="1600" b="1" dirty="0"/>
              <a:t>transcription</a:t>
            </a:r>
            <a:r>
              <a:rPr lang="en-GB" sz="1600" dirty="0"/>
              <a:t>, and to receive and contribute to the </a:t>
            </a:r>
            <a:r>
              <a:rPr lang="en-GB" sz="1600" b="1" dirty="0"/>
              <a:t>national exploitation databases </a:t>
            </a:r>
            <a:r>
              <a:rPr lang="en-GB" sz="1600" dirty="0"/>
              <a:t>and management process</a:t>
            </a:r>
          </a:p>
          <a:p>
            <a:r>
              <a:rPr lang="en-GB" sz="1600" dirty="0"/>
              <a:t>June 2026, Initial solution testing commenced for Interview transcription. </a:t>
            </a:r>
          </a:p>
          <a:p>
            <a:r>
              <a:rPr lang="en-GB" sz="1600" dirty="0"/>
              <a:t>June 2026: Developing solutions to deliver efficiency savings and productivity gains across general business functions, Crime recording, Translation Support, Transcribing services and Force Intelligence in line with the outline business case. </a:t>
            </a:r>
          </a:p>
          <a:p>
            <a:r>
              <a:rPr lang="en-GB" sz="1600" dirty="0"/>
              <a:t>Will enable us to provide more timely, more relevant, more accurate material and support to officers and the Public. </a:t>
            </a:r>
          </a:p>
          <a:p>
            <a:r>
              <a:rPr lang="en-GB" sz="1600" dirty="0"/>
              <a:t>Additional Scoping of solutions for redaction of text and video for subject access requests and freedom of information creating a more efficient service for the public, whilst maintaining excellent credentials in this area. Supports us with being more transparent and responsive to the public </a:t>
            </a:r>
          </a:p>
          <a:p>
            <a:r>
              <a:rPr lang="en-GB" sz="1600" dirty="0"/>
              <a:t>Examining  new functionality on </a:t>
            </a:r>
            <a:r>
              <a:rPr lang="en-GB" sz="1600" dirty="0" err="1"/>
              <a:t>GoodSam</a:t>
            </a:r>
            <a:r>
              <a:rPr lang="en-GB" sz="1600" dirty="0"/>
              <a:t> in our Control Room to add quality assurance function and compliance to maintain our class leading performance. Includes a Responder App to allow officers to review location and footage or material relating to the incident.  Intended that this will free up QA staff.  </a:t>
            </a:r>
          </a:p>
          <a:p>
            <a:r>
              <a:rPr lang="en-GB" sz="1600" dirty="0"/>
              <a:t>Testing Home Office “Prometheus” tool which enables triage through keyword searching of seized digital devices used in sexual offences.  Enables us to more quickly focus on high harm offences. </a:t>
            </a:r>
          </a:p>
          <a:p>
            <a:r>
              <a:rPr lang="en-GB" sz="1600" dirty="0"/>
              <a:t>Developing tools for further redaction within intelligence and pulling together daily briefing documents. </a:t>
            </a:r>
          </a:p>
          <a:p>
            <a:r>
              <a:rPr lang="en-GB" sz="1600" dirty="0"/>
              <a:t>June 2026: STAR Stalking project – Proof of concept has been completed and moving to project close down report and the evaluation of initial pilot. Further development being identified, for a further bid. Suzy </a:t>
            </a:r>
            <a:r>
              <a:rPr lang="en-GB" sz="1600" dirty="0" err="1"/>
              <a:t>Lampugh</a:t>
            </a:r>
            <a:r>
              <a:rPr lang="en-GB" sz="1600" dirty="0"/>
              <a:t> trust, </a:t>
            </a:r>
            <a:r>
              <a:rPr lang="en-GB" sz="1600" dirty="0" err="1"/>
              <a:t>CoPSA</a:t>
            </a:r>
            <a:endParaRPr lang="en-GB" sz="1600" dirty="0"/>
          </a:p>
        </p:txBody>
      </p:sp>
    </p:spTree>
    <p:extLst>
      <p:ext uri="{BB962C8B-B14F-4D97-AF65-F5344CB8AC3E}">
        <p14:creationId xmlns:p14="http://schemas.microsoft.com/office/powerpoint/2010/main" val="176042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1483A-9C48-826B-A239-C77A152071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45CE78-48B2-D478-423E-579F0DD9DC15}"/>
              </a:ext>
            </a:extLst>
          </p:cNvPr>
          <p:cNvSpPr>
            <a:spLocks noGrp="1"/>
          </p:cNvSpPr>
          <p:nvPr>
            <p:ph type="title"/>
          </p:nvPr>
        </p:nvSpPr>
        <p:spPr>
          <a:xfrm>
            <a:off x="609600" y="53752"/>
            <a:ext cx="8366720" cy="1143000"/>
          </a:xfrm>
        </p:spPr>
        <p:txBody>
          <a:bodyPr anchor="ctr">
            <a:normAutofit/>
          </a:bodyPr>
          <a:lstStyle/>
          <a:p>
            <a:r>
              <a:rPr lang="en-GB" dirty="0"/>
              <a:t>Ongoing Activity </a:t>
            </a:r>
          </a:p>
        </p:txBody>
      </p:sp>
      <p:graphicFrame>
        <p:nvGraphicFramePr>
          <p:cNvPr id="9" name="Chart 8">
            <a:extLst>
              <a:ext uri="{FF2B5EF4-FFF2-40B4-BE49-F238E27FC236}">
                <a16:creationId xmlns:a16="http://schemas.microsoft.com/office/drawing/2014/main" id="{15D03039-F186-3C68-B3F3-4D57AB5568EB}"/>
              </a:ext>
            </a:extLst>
          </p:cNvPr>
          <p:cNvGraphicFramePr>
            <a:graphicFrameLocks/>
          </p:cNvGraphicFramePr>
          <p:nvPr/>
        </p:nvGraphicFramePr>
        <p:xfrm>
          <a:off x="5393205" y="1658748"/>
          <a:ext cx="6798795" cy="5460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29144852-A5BE-D4F0-51B5-C75D6066E9FC}"/>
              </a:ext>
            </a:extLst>
          </p:cNvPr>
          <p:cNvGraphicFramePr>
            <a:graphicFrameLocks/>
          </p:cNvGraphicFramePr>
          <p:nvPr/>
        </p:nvGraphicFramePr>
        <p:xfrm>
          <a:off x="5177642" y="1425040"/>
          <a:ext cx="6460175" cy="5047012"/>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4">
            <a:extLst>
              <a:ext uri="{FF2B5EF4-FFF2-40B4-BE49-F238E27FC236}">
                <a16:creationId xmlns:a16="http://schemas.microsoft.com/office/drawing/2014/main" id="{CDC4B210-CA66-2103-5A67-A3224B18F786}"/>
              </a:ext>
            </a:extLst>
          </p:cNvPr>
          <p:cNvSpPr>
            <a:spLocks noGrp="1"/>
          </p:cNvSpPr>
          <p:nvPr>
            <p:ph sz="quarter" idx="10"/>
          </p:nvPr>
        </p:nvSpPr>
        <p:spPr>
          <a:xfrm>
            <a:off x="431371" y="1412776"/>
            <a:ext cx="11329259" cy="5112568"/>
          </a:xfrm>
        </p:spPr>
        <p:txBody>
          <a:bodyPr>
            <a:normAutofit fontScale="92500" lnSpcReduction="10000"/>
          </a:bodyPr>
          <a:lstStyle/>
          <a:p>
            <a:r>
              <a:rPr lang="en-GB" dirty="0"/>
              <a:t>Op Forward Planning: Building the requirements for a predictive policing proof concept to better align resource and capability with threat; to improve our ability to have the right resource, at the right place and right time </a:t>
            </a:r>
          </a:p>
          <a:p>
            <a:r>
              <a:rPr lang="en-GB" dirty="0"/>
              <a:t>Further scrutiny in partnership with Justice UK. </a:t>
            </a:r>
          </a:p>
          <a:p>
            <a:r>
              <a:rPr lang="en-GB" dirty="0"/>
              <a:t>Development work with Microsoft Funding to train our two operationally experienced, junior developers in the latest approach to building AI agents within the current suite of software. </a:t>
            </a:r>
          </a:p>
          <a:p>
            <a:r>
              <a:rPr lang="en-GB" dirty="0"/>
              <a:t>Continued scoping of solutions for control room efficiencies, however at this point in time commercial solutions exceed budget and Return on Investment requirements </a:t>
            </a:r>
          </a:p>
          <a:p>
            <a:endParaRPr lang="en-GB" dirty="0"/>
          </a:p>
        </p:txBody>
      </p:sp>
    </p:spTree>
    <p:extLst>
      <p:ext uri="{BB962C8B-B14F-4D97-AF65-F5344CB8AC3E}">
        <p14:creationId xmlns:p14="http://schemas.microsoft.com/office/powerpoint/2010/main" val="1368257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4059-044C-C9D4-1EB7-3DDFE9DEF0C6}"/>
              </a:ext>
            </a:extLst>
          </p:cNvPr>
          <p:cNvSpPr>
            <a:spLocks noGrp="1"/>
          </p:cNvSpPr>
          <p:nvPr>
            <p:ph type="title"/>
          </p:nvPr>
        </p:nvSpPr>
        <p:spPr/>
        <p:txBody>
          <a:bodyPr/>
          <a:lstStyle/>
          <a:p>
            <a:r>
              <a:rPr lang="en-GB" dirty="0"/>
              <a:t>Estates Strategy</a:t>
            </a:r>
          </a:p>
        </p:txBody>
      </p:sp>
      <p:sp>
        <p:nvSpPr>
          <p:cNvPr id="3" name="Content Placeholder 2">
            <a:extLst>
              <a:ext uri="{FF2B5EF4-FFF2-40B4-BE49-F238E27FC236}">
                <a16:creationId xmlns:a16="http://schemas.microsoft.com/office/drawing/2014/main" id="{E3F1284D-E521-0734-8C17-CEFAA7F83C35}"/>
              </a:ext>
            </a:extLst>
          </p:cNvPr>
          <p:cNvSpPr>
            <a:spLocks noGrp="1"/>
          </p:cNvSpPr>
          <p:nvPr>
            <p:ph sz="quarter" idx="10"/>
          </p:nvPr>
        </p:nvSpPr>
        <p:spPr/>
        <p:txBody>
          <a:bodyPr>
            <a:normAutofit fontScale="47500" lnSpcReduction="20000"/>
          </a:bodyPr>
          <a:lstStyle/>
          <a:p>
            <a:pPr marL="0" lvl="0" indent="0">
              <a:buNone/>
            </a:pPr>
            <a:r>
              <a:rPr lang="en-GB" sz="2900" dirty="0"/>
              <a:t>The Estates Strategy has 4 Core Principles:</a:t>
            </a:r>
          </a:p>
          <a:p>
            <a:pPr lvl="1"/>
            <a:r>
              <a:rPr lang="en-GB" sz="2900" dirty="0"/>
              <a:t>Police estate that is fit for the future</a:t>
            </a:r>
          </a:p>
          <a:p>
            <a:pPr lvl="1"/>
            <a:r>
              <a:rPr lang="en-GB" sz="2900" dirty="0"/>
              <a:t>Police estate at the heart of and connected with our communities</a:t>
            </a:r>
          </a:p>
          <a:p>
            <a:pPr lvl="1"/>
            <a:r>
              <a:rPr lang="en-GB" sz="2900" dirty="0"/>
              <a:t>Police estate that promotes effective collaborative working</a:t>
            </a:r>
          </a:p>
          <a:p>
            <a:pPr lvl="1"/>
            <a:r>
              <a:rPr lang="en-GB" sz="2900" dirty="0"/>
              <a:t>Police Estate that is economic, efficient and sustainable</a:t>
            </a:r>
          </a:p>
          <a:p>
            <a:endParaRPr lang="en-GB" sz="2900" dirty="0"/>
          </a:p>
          <a:p>
            <a:pPr marL="0" indent="0">
              <a:buNone/>
            </a:pPr>
            <a:r>
              <a:rPr lang="en-GB" sz="2900" b="1" u="sng" dirty="0"/>
              <a:t>Delivery Update</a:t>
            </a:r>
          </a:p>
          <a:p>
            <a:pPr marL="0" indent="0">
              <a:buNone/>
            </a:pPr>
            <a:endParaRPr lang="en-GB" sz="2900" b="1" u="sng" dirty="0"/>
          </a:p>
          <a:p>
            <a:pPr marL="0" indent="0">
              <a:buNone/>
            </a:pPr>
            <a:r>
              <a:rPr lang="en-GB" sz="2900" b="1" dirty="0"/>
              <a:t>Building Projects</a:t>
            </a:r>
            <a:endParaRPr lang="en-GB" sz="2900" dirty="0"/>
          </a:p>
          <a:p>
            <a:pPr marL="0" indent="0">
              <a:buNone/>
            </a:pPr>
            <a:endParaRPr lang="en-GB" sz="2900" dirty="0"/>
          </a:p>
          <a:p>
            <a:pPr lvl="0"/>
            <a:r>
              <a:rPr lang="en-GB" sz="2900" dirty="0"/>
              <a:t>July 2025 - completed new Police Station at Wilmslow built to Passive Haus standards which assures its efficient energy usage and is the first such Police Station in the UK. The station is at the heart of the local community and was opened by children from St. John’s CE Primary School.</a:t>
            </a:r>
          </a:p>
          <a:p>
            <a:endParaRPr lang="en-GB" sz="2900" dirty="0"/>
          </a:p>
          <a:p>
            <a:r>
              <a:rPr lang="en-GB" sz="2900" dirty="0"/>
              <a:t>October 2025 – completed a new taser range within the Tactical Training Centre (TTC) that will enable the Constabulary to be one of the first Forces in the country to fully utilise the new taser.</a:t>
            </a:r>
            <a:endParaRPr lang="en-GB" sz="2900" b="1" u="sng" dirty="0"/>
          </a:p>
          <a:p>
            <a:pPr lvl="0"/>
            <a:endParaRPr lang="en-GB" sz="2900" dirty="0"/>
          </a:p>
          <a:p>
            <a:pPr lvl="0"/>
            <a:r>
              <a:rPr lang="en-GB" sz="2900" dirty="0"/>
              <a:t>January 2026 - commenced the building of a new deployment base in Crewe which is designed to have a net zero carbon footprint. Currently forecast to be completed on budget in Spring 2027. </a:t>
            </a:r>
          </a:p>
          <a:p>
            <a:pPr marL="0" indent="0">
              <a:buNone/>
            </a:pPr>
            <a:r>
              <a:rPr lang="en-GB" dirty="0"/>
              <a:t> </a:t>
            </a:r>
          </a:p>
        </p:txBody>
      </p:sp>
      <p:sp>
        <p:nvSpPr>
          <p:cNvPr id="4" name="Content Placeholder 3">
            <a:extLst>
              <a:ext uri="{FF2B5EF4-FFF2-40B4-BE49-F238E27FC236}">
                <a16:creationId xmlns:a16="http://schemas.microsoft.com/office/drawing/2014/main" id="{C1C7CCFB-F99A-B33E-0FEE-DE6F47994FF8}"/>
              </a:ext>
            </a:extLst>
          </p:cNvPr>
          <p:cNvSpPr>
            <a:spLocks noGrp="1"/>
          </p:cNvSpPr>
          <p:nvPr>
            <p:ph sz="quarter" idx="11"/>
          </p:nvPr>
        </p:nvSpPr>
        <p:spPr/>
        <p:txBody>
          <a:bodyPr>
            <a:normAutofit/>
          </a:bodyPr>
          <a:lstStyle/>
          <a:p>
            <a:pPr marL="0" indent="0">
              <a:buNone/>
            </a:pPr>
            <a:r>
              <a:rPr lang="en-GB" sz="1400" b="1" dirty="0"/>
              <a:t>Collaboration</a:t>
            </a:r>
            <a:endParaRPr lang="en-GB" sz="1400" dirty="0"/>
          </a:p>
          <a:p>
            <a:pPr marL="0" indent="0">
              <a:buNone/>
            </a:pPr>
            <a:endParaRPr lang="en-GB" sz="1400" dirty="0"/>
          </a:p>
          <a:p>
            <a:pPr lvl="0"/>
            <a:r>
              <a:rPr lang="en-GB" sz="1400" dirty="0"/>
              <a:t>We are continuing to operate the Armed Alliance with North Wales Police from our estate and to utilise the Tactical Training Centre with other law enforcement organisations.  </a:t>
            </a:r>
          </a:p>
          <a:p>
            <a:pPr lvl="0"/>
            <a:r>
              <a:rPr lang="en-GB" sz="1400" dirty="0"/>
              <a:t>We continue to share facilities with partners in the Probation Service and Cheshire Fire and Rescue Services.</a:t>
            </a:r>
          </a:p>
          <a:p>
            <a:pPr marL="0" indent="0">
              <a:buNone/>
            </a:pPr>
            <a:endParaRPr lang="en-GB" sz="1400" b="1" dirty="0"/>
          </a:p>
          <a:p>
            <a:pPr marL="0" indent="0">
              <a:buNone/>
            </a:pPr>
            <a:r>
              <a:rPr lang="en-GB" sz="1400" b="1" dirty="0"/>
              <a:t>Energy Efficiency</a:t>
            </a:r>
            <a:endParaRPr lang="en-GB" sz="1400" dirty="0"/>
          </a:p>
          <a:p>
            <a:pPr marL="0" indent="0">
              <a:buNone/>
            </a:pPr>
            <a:r>
              <a:rPr lang="en-GB" sz="1400" b="1" dirty="0"/>
              <a:t> </a:t>
            </a:r>
            <a:endParaRPr lang="en-GB" sz="1400" dirty="0"/>
          </a:p>
          <a:p>
            <a:r>
              <a:rPr lang="en-GB" sz="1400" dirty="0"/>
              <a:t>The Constabulary has a fixed price energy contract however we are cognisant of the increases in the cost of energy. We are exploring options for improved use of solar energy across the estate that will reduce our energy costs in the long-term including options at HQ to install an array of PV solar panels. We are also exploring options to build a small solar farm at the rear of our TTC and reviewing all other buildings across the estate for their current usage of solar panels and potential future usage of solar panels with battery storage options.</a:t>
            </a:r>
          </a:p>
        </p:txBody>
      </p:sp>
    </p:spTree>
    <p:extLst>
      <p:ext uri="{BB962C8B-B14F-4D97-AF65-F5344CB8AC3E}">
        <p14:creationId xmlns:p14="http://schemas.microsoft.com/office/powerpoint/2010/main" val="1510441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3B3B5-BC03-9390-7105-63D67E801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AA3B2-F9E7-DF4C-BEAE-90058664C6D3}"/>
              </a:ext>
            </a:extLst>
          </p:cNvPr>
          <p:cNvSpPr>
            <a:spLocks noGrp="1"/>
          </p:cNvSpPr>
          <p:nvPr>
            <p:ph type="title"/>
          </p:nvPr>
        </p:nvSpPr>
        <p:spPr/>
        <p:txBody>
          <a:bodyPr/>
          <a:lstStyle/>
          <a:p>
            <a:r>
              <a:rPr lang="en-GB" dirty="0"/>
              <a:t>Estates Strategy </a:t>
            </a:r>
          </a:p>
        </p:txBody>
      </p:sp>
      <p:sp>
        <p:nvSpPr>
          <p:cNvPr id="4" name="Content Placeholder 3">
            <a:extLst>
              <a:ext uri="{FF2B5EF4-FFF2-40B4-BE49-F238E27FC236}">
                <a16:creationId xmlns:a16="http://schemas.microsoft.com/office/drawing/2014/main" id="{341EDDC0-6694-1546-1C03-B3880DBBE855}"/>
              </a:ext>
            </a:extLst>
          </p:cNvPr>
          <p:cNvSpPr>
            <a:spLocks noGrp="1"/>
          </p:cNvSpPr>
          <p:nvPr>
            <p:ph sz="quarter" idx="11"/>
          </p:nvPr>
        </p:nvSpPr>
        <p:spPr>
          <a:xfrm>
            <a:off x="369568" y="1406226"/>
            <a:ext cx="5472608" cy="5040560"/>
          </a:xfrm>
        </p:spPr>
        <p:txBody>
          <a:bodyPr>
            <a:normAutofit/>
          </a:bodyPr>
          <a:lstStyle/>
          <a:p>
            <a:pPr marL="0" indent="0">
              <a:buNone/>
            </a:pPr>
            <a:r>
              <a:rPr lang="en-GB" sz="1400" b="1" dirty="0"/>
              <a:t>EV Requirements</a:t>
            </a:r>
            <a:endParaRPr lang="en-GB" sz="1400" dirty="0"/>
          </a:p>
          <a:p>
            <a:pPr marL="0" indent="0">
              <a:buNone/>
            </a:pPr>
            <a:endParaRPr lang="en-GB" sz="1400" dirty="0"/>
          </a:p>
          <a:p>
            <a:pPr lvl="0"/>
            <a:r>
              <a:rPr lang="en-GB" sz="1400" dirty="0"/>
              <a:t>We are reviewing all our buildings across our estate for their suitability to instal EV charging points. This will help us to understand our capacity for charging vehicles and will link to our review of solar panels and our Fleet Strategy.</a:t>
            </a:r>
          </a:p>
          <a:p>
            <a:pPr marL="0" indent="0">
              <a:buNone/>
            </a:pPr>
            <a:r>
              <a:rPr lang="en-GB" sz="1400" dirty="0"/>
              <a:t> </a:t>
            </a:r>
          </a:p>
          <a:p>
            <a:pPr lvl="0"/>
            <a:r>
              <a:rPr lang="en-GB" sz="1400" dirty="0"/>
              <a:t>The design of our EV charging capacity at our new deployment base at Crewe will include a combination of rapid chargers and slower time chargers to ensure we maximise the availability of vehicles and use of the charging points. It will give us flexibility across our Crewe based EV fleet whilst reducing the use of fuel.</a:t>
            </a:r>
          </a:p>
          <a:p>
            <a:pPr marL="0" indent="0">
              <a:buNone/>
            </a:pPr>
            <a:endParaRPr lang="en-GB" sz="1400" b="1" dirty="0"/>
          </a:p>
          <a:p>
            <a:pPr marL="0" indent="0">
              <a:buNone/>
            </a:pPr>
            <a:r>
              <a:rPr lang="en-GB" sz="1400" b="1" dirty="0"/>
              <a:t>Maintenance</a:t>
            </a:r>
            <a:endParaRPr lang="en-GB" sz="1400" dirty="0"/>
          </a:p>
          <a:p>
            <a:pPr marL="0" indent="0">
              <a:buNone/>
            </a:pPr>
            <a:r>
              <a:rPr lang="en-GB" sz="1400" b="1" dirty="0"/>
              <a:t> </a:t>
            </a:r>
            <a:endParaRPr lang="en-GB" sz="1400" dirty="0"/>
          </a:p>
          <a:p>
            <a:r>
              <a:rPr lang="en-GB" sz="1400" dirty="0"/>
              <a:t>Maintenance and upgrades continue across the estate. Our 9 LPU buildings and out 3 custody suites have all had upgrades to their rest rooms and their wellbeing rooms within the last 12 months. Similar upgrades to our other police stations are planned over the next 12 months</a:t>
            </a:r>
          </a:p>
        </p:txBody>
      </p:sp>
      <p:pic>
        <p:nvPicPr>
          <p:cNvPr id="8" name="Picture 7">
            <a:extLst>
              <a:ext uri="{FF2B5EF4-FFF2-40B4-BE49-F238E27FC236}">
                <a16:creationId xmlns:a16="http://schemas.microsoft.com/office/drawing/2014/main" id="{15A6EE99-B3FA-35F5-EC33-BD950922BAC0}"/>
              </a:ext>
            </a:extLst>
          </p:cNvPr>
          <p:cNvPicPr>
            <a:picLocks noChangeAspect="1"/>
          </p:cNvPicPr>
          <p:nvPr/>
        </p:nvPicPr>
        <p:blipFill>
          <a:blip r:embed="rId2"/>
          <a:stretch>
            <a:fillRect/>
          </a:stretch>
        </p:blipFill>
        <p:spPr>
          <a:xfrm>
            <a:off x="6876288" y="1406226"/>
            <a:ext cx="4435018" cy="2416567"/>
          </a:xfrm>
          <a:prstGeom prst="rect">
            <a:avLst/>
          </a:prstGeom>
        </p:spPr>
      </p:pic>
      <p:pic>
        <p:nvPicPr>
          <p:cNvPr id="9" name="Content Placeholder 4">
            <a:extLst>
              <a:ext uri="{FF2B5EF4-FFF2-40B4-BE49-F238E27FC236}">
                <a16:creationId xmlns:a16="http://schemas.microsoft.com/office/drawing/2014/main" id="{E402C791-4040-8C51-E0AE-B95222917440}"/>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rcRect/>
          <a:stretch>
            <a:fillRect/>
          </a:stretch>
        </p:blipFill>
        <p:spPr bwMode="auto">
          <a:xfrm>
            <a:off x="6053327" y="4116658"/>
            <a:ext cx="2934031" cy="2127661"/>
          </a:xfrm>
          <a:prstGeom prst="rect">
            <a:avLst/>
          </a:prstGeom>
          <a:noFill/>
          <a:ln>
            <a:noFill/>
          </a:ln>
        </p:spPr>
      </p:pic>
      <p:pic>
        <p:nvPicPr>
          <p:cNvPr id="10" name="Picture 9">
            <a:extLst>
              <a:ext uri="{FF2B5EF4-FFF2-40B4-BE49-F238E27FC236}">
                <a16:creationId xmlns:a16="http://schemas.microsoft.com/office/drawing/2014/main" id="{66A52F28-7334-CBC9-C487-7C951F6626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3797" y="4116658"/>
            <a:ext cx="2998472" cy="2120216"/>
          </a:xfrm>
          <a:prstGeom prst="rect">
            <a:avLst/>
          </a:prstGeom>
          <a:noFill/>
          <a:ln>
            <a:noFill/>
          </a:ln>
        </p:spPr>
      </p:pic>
      <p:sp>
        <p:nvSpPr>
          <p:cNvPr id="11" name="TextBox 10">
            <a:extLst>
              <a:ext uri="{FF2B5EF4-FFF2-40B4-BE49-F238E27FC236}">
                <a16:creationId xmlns:a16="http://schemas.microsoft.com/office/drawing/2014/main" id="{B0DE05E7-62EA-4D5A-B9E9-67588A31B53F}"/>
              </a:ext>
            </a:extLst>
          </p:cNvPr>
          <p:cNvSpPr txBox="1"/>
          <p:nvPr/>
        </p:nvSpPr>
        <p:spPr>
          <a:xfrm>
            <a:off x="8060525" y="3770657"/>
            <a:ext cx="206654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Opening Wilmslow Police Station</a:t>
            </a:r>
          </a:p>
        </p:txBody>
      </p:sp>
      <p:sp>
        <p:nvSpPr>
          <p:cNvPr id="12" name="TextBox 11">
            <a:extLst>
              <a:ext uri="{FF2B5EF4-FFF2-40B4-BE49-F238E27FC236}">
                <a16:creationId xmlns:a16="http://schemas.microsoft.com/office/drawing/2014/main" id="{A897C360-C452-43CC-95C5-360EA9734D35}"/>
              </a:ext>
            </a:extLst>
          </p:cNvPr>
          <p:cNvSpPr txBox="1"/>
          <p:nvPr/>
        </p:nvSpPr>
        <p:spPr>
          <a:xfrm>
            <a:off x="8057477" y="6227345"/>
            <a:ext cx="206654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a:ea typeface="+mn-ea"/>
                <a:cs typeface="+mn-cs"/>
              </a:rPr>
              <a:t>Building Crewe Police Station</a:t>
            </a:r>
          </a:p>
        </p:txBody>
      </p:sp>
    </p:spTree>
    <p:extLst>
      <p:ext uri="{BB962C8B-B14F-4D97-AF65-F5344CB8AC3E}">
        <p14:creationId xmlns:p14="http://schemas.microsoft.com/office/powerpoint/2010/main" val="1684085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1D052-28AF-A312-1DE3-882FBDB4001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628465E-28D3-340A-C643-37FD25715211}"/>
              </a:ext>
            </a:extLst>
          </p:cNvPr>
          <p:cNvSpPr txBox="1">
            <a:spLocks noGrp="1"/>
          </p:cNvSpPr>
          <p:nvPr>
            <p:ph type="title"/>
          </p:nvPr>
        </p:nvSpPr>
        <p:spPr>
          <a:xfrm>
            <a:off x="2294165" y="2206923"/>
            <a:ext cx="8339002" cy="2435119"/>
          </a:xfrm>
          <a:prstGeom prst="rect">
            <a:avLst/>
          </a:prstGeom>
        </p:spPr>
        <p:txBody>
          <a:bodyPr vert="horz" wrap="square" lIns="0" tIns="8856" rIns="0" bIns="0" rtlCol="0">
            <a:spAutoFit/>
          </a:bodyPr>
          <a:lstStyle/>
          <a:p>
            <a:pPr marL="7701" algn="ctr">
              <a:lnSpc>
                <a:spcPct val="100000"/>
              </a:lnSpc>
              <a:spcBef>
                <a:spcPts val="70"/>
              </a:spcBef>
            </a:pPr>
            <a:r>
              <a:rPr lang="en-GB" sz="7883" b="1" spc="-6" dirty="0"/>
              <a:t>Commissioner’s Questions</a:t>
            </a:r>
            <a:endParaRPr sz="7883" b="1" spc="-6" dirty="0"/>
          </a:p>
        </p:txBody>
      </p:sp>
      <p:sp>
        <p:nvSpPr>
          <p:cNvPr id="3" name="Slide Number Placeholder 2">
            <a:extLst>
              <a:ext uri="{FF2B5EF4-FFF2-40B4-BE49-F238E27FC236}">
                <a16:creationId xmlns:a16="http://schemas.microsoft.com/office/drawing/2014/main" id="{1C3D6D06-3EEC-DBA4-7750-8F2878847468}"/>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892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1406E-34C8-3A37-0B72-39E09F51B7C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AE1CB23-E1D0-D476-C887-86DC969CE819}"/>
              </a:ext>
            </a:extLst>
          </p:cNvPr>
          <p:cNvSpPr txBox="1">
            <a:spLocks noGrp="1"/>
          </p:cNvSpPr>
          <p:nvPr>
            <p:ph type="title"/>
          </p:nvPr>
        </p:nvSpPr>
        <p:spPr>
          <a:xfrm>
            <a:off x="3941835" y="2206923"/>
            <a:ext cx="6691331" cy="1222031"/>
          </a:xfrm>
          <a:prstGeom prst="rect">
            <a:avLst/>
          </a:prstGeom>
        </p:spPr>
        <p:txBody>
          <a:bodyPr vert="horz" wrap="square" lIns="0" tIns="8856" rIns="0" bIns="0" rtlCol="0">
            <a:spAutoFit/>
          </a:bodyPr>
          <a:lstStyle/>
          <a:p>
            <a:pPr marL="7701">
              <a:lnSpc>
                <a:spcPct val="100000"/>
              </a:lnSpc>
              <a:spcBef>
                <a:spcPts val="70"/>
              </a:spcBef>
            </a:pPr>
            <a:r>
              <a:rPr lang="en-GB" sz="7883" b="1" spc="-6" dirty="0"/>
              <a:t>AOB</a:t>
            </a:r>
            <a:endParaRPr sz="7883" b="1" spc="-6" dirty="0"/>
          </a:p>
        </p:txBody>
      </p:sp>
      <p:sp>
        <p:nvSpPr>
          <p:cNvPr id="3" name="Slide Number Placeholder 2">
            <a:extLst>
              <a:ext uri="{FF2B5EF4-FFF2-40B4-BE49-F238E27FC236}">
                <a16:creationId xmlns:a16="http://schemas.microsoft.com/office/drawing/2014/main" id="{00171A47-2478-96A1-0AA9-AD59D0B56DBC}"/>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3076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7DC1-E6F9-31F6-1E38-5419433920B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C93911D-651B-71CB-C631-8C7ED1C7F6BE}"/>
              </a:ext>
            </a:extLst>
          </p:cNvPr>
          <p:cNvSpPr txBox="1">
            <a:spLocks noGrp="1"/>
          </p:cNvSpPr>
          <p:nvPr>
            <p:ph type="title"/>
          </p:nvPr>
        </p:nvSpPr>
        <p:spPr>
          <a:xfrm>
            <a:off x="3277327" y="1424099"/>
            <a:ext cx="7115993" cy="1222077"/>
          </a:xfrm>
          <a:prstGeom prst="rect">
            <a:avLst/>
          </a:prstGeom>
        </p:spPr>
        <p:txBody>
          <a:bodyPr vert="horz" wrap="square" lIns="0" tIns="8856" rIns="0" bIns="0" rtlCol="0">
            <a:spAutoFit/>
          </a:bodyPr>
          <a:lstStyle/>
          <a:p>
            <a:pPr marL="7701">
              <a:lnSpc>
                <a:spcPct val="100000"/>
              </a:lnSpc>
              <a:spcBef>
                <a:spcPts val="70"/>
              </a:spcBef>
            </a:pPr>
            <a:r>
              <a:rPr lang="en-GB" sz="7883" b="1" spc="-6" dirty="0"/>
              <a:t>Contact us</a:t>
            </a:r>
            <a:endParaRPr sz="7883" b="1" spc="-6" dirty="0"/>
          </a:p>
        </p:txBody>
      </p:sp>
      <p:pic>
        <p:nvPicPr>
          <p:cNvPr id="4" name="Picture 3">
            <a:extLst>
              <a:ext uri="{FF2B5EF4-FFF2-40B4-BE49-F238E27FC236}">
                <a16:creationId xmlns:a16="http://schemas.microsoft.com/office/drawing/2014/main" id="{18DC1ECB-CFBD-ED41-85B6-E5F91C636834}"/>
              </a:ext>
            </a:extLst>
          </p:cNvPr>
          <p:cNvPicPr>
            <a:picLocks noChangeAspect="1"/>
          </p:cNvPicPr>
          <p:nvPr/>
        </p:nvPicPr>
        <p:blipFill>
          <a:blip r:embed="rId3"/>
          <a:stretch>
            <a:fillRect/>
          </a:stretch>
        </p:blipFill>
        <p:spPr>
          <a:xfrm>
            <a:off x="3290280" y="2646176"/>
            <a:ext cx="6086471" cy="1577191"/>
          </a:xfrm>
          <a:prstGeom prst="rect">
            <a:avLst/>
          </a:prstGeom>
        </p:spPr>
      </p:pic>
      <p:sp>
        <p:nvSpPr>
          <p:cNvPr id="5" name="Rectangle 4">
            <a:extLst>
              <a:ext uri="{FF2B5EF4-FFF2-40B4-BE49-F238E27FC236}">
                <a16:creationId xmlns:a16="http://schemas.microsoft.com/office/drawing/2014/main" id="{4689F180-9D6A-E45B-BA46-F0540E156B99}"/>
              </a:ext>
            </a:extLst>
          </p:cNvPr>
          <p:cNvSpPr/>
          <p:nvPr/>
        </p:nvSpPr>
        <p:spPr>
          <a:xfrm>
            <a:off x="8778241" y="3443068"/>
            <a:ext cx="492369" cy="4392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960C68DF-0C8D-FFB9-1555-7AD2D1238B80}"/>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425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B8A6A-773E-310A-3CF6-9EFB81B4159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B74B5BB-888B-A885-8D09-C4BA4A41B54D}"/>
              </a:ext>
            </a:extLst>
          </p:cNvPr>
          <p:cNvSpPr txBox="1">
            <a:spLocks noGrp="1"/>
          </p:cNvSpPr>
          <p:nvPr>
            <p:ph type="title"/>
          </p:nvPr>
        </p:nvSpPr>
        <p:spPr>
          <a:xfrm>
            <a:off x="2538003" y="2206923"/>
            <a:ext cx="7115993" cy="1222077"/>
          </a:xfrm>
          <a:prstGeom prst="rect">
            <a:avLst/>
          </a:prstGeom>
        </p:spPr>
        <p:txBody>
          <a:bodyPr vert="horz" wrap="square" lIns="0" tIns="8856" rIns="0" bIns="0" rtlCol="0">
            <a:spAutoFit/>
          </a:bodyPr>
          <a:lstStyle/>
          <a:p>
            <a:pPr marL="7701">
              <a:lnSpc>
                <a:spcPct val="100000"/>
              </a:lnSpc>
              <a:spcBef>
                <a:spcPts val="70"/>
              </a:spcBef>
            </a:pPr>
            <a:r>
              <a:rPr lang="en-GB" sz="7883" b="1" spc="-6" dirty="0"/>
              <a:t>Introductions</a:t>
            </a:r>
            <a:endParaRPr sz="7883" b="1" spc="-6" dirty="0"/>
          </a:p>
        </p:txBody>
      </p:sp>
      <p:sp>
        <p:nvSpPr>
          <p:cNvPr id="4" name="TextBox 3">
            <a:extLst>
              <a:ext uri="{FF2B5EF4-FFF2-40B4-BE49-F238E27FC236}">
                <a16:creationId xmlns:a16="http://schemas.microsoft.com/office/drawing/2014/main" id="{DF2A7A0A-6D05-48A8-7F9D-C1A9EE1E7A66}"/>
              </a:ext>
            </a:extLst>
          </p:cNvPr>
          <p:cNvSpPr txBox="1"/>
          <p:nvPr/>
        </p:nvSpPr>
        <p:spPr>
          <a:xfrm>
            <a:off x="10670567" y="5878011"/>
            <a:ext cx="112021" cy="223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8F8CAA6E-22E6-1635-4A27-2A498F23A20D}"/>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619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1D052-28AF-A312-1DE3-882FBDB4001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628465E-28D3-340A-C643-37FD25715211}"/>
              </a:ext>
            </a:extLst>
          </p:cNvPr>
          <p:cNvSpPr txBox="1">
            <a:spLocks noGrp="1"/>
          </p:cNvSpPr>
          <p:nvPr>
            <p:ph type="title"/>
          </p:nvPr>
        </p:nvSpPr>
        <p:spPr>
          <a:xfrm>
            <a:off x="3941835" y="2206923"/>
            <a:ext cx="4308329" cy="1222077"/>
          </a:xfrm>
          <a:prstGeom prst="rect">
            <a:avLst/>
          </a:prstGeom>
        </p:spPr>
        <p:txBody>
          <a:bodyPr vert="horz" wrap="square" lIns="0" tIns="8856" rIns="0" bIns="0" rtlCol="0">
            <a:spAutoFit/>
          </a:bodyPr>
          <a:lstStyle/>
          <a:p>
            <a:pPr marL="7701">
              <a:lnSpc>
                <a:spcPct val="100000"/>
              </a:lnSpc>
              <a:spcBef>
                <a:spcPts val="70"/>
              </a:spcBef>
            </a:pPr>
            <a:r>
              <a:rPr lang="en-GB" sz="7883" b="1" spc="-6" dirty="0"/>
              <a:t>Minutes</a:t>
            </a:r>
            <a:endParaRPr sz="7883" b="1" spc="-6" dirty="0"/>
          </a:p>
        </p:txBody>
      </p:sp>
      <p:sp>
        <p:nvSpPr>
          <p:cNvPr id="7" name="Slide Number Placeholder 6">
            <a:extLst>
              <a:ext uri="{FF2B5EF4-FFF2-40B4-BE49-F238E27FC236}">
                <a16:creationId xmlns:a16="http://schemas.microsoft.com/office/drawing/2014/main" id="{E5896985-6CF1-FF3A-63DC-1594D3F29F4C}"/>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91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AC5C-0BB7-8538-E98F-C1BDAE948136}"/>
              </a:ext>
            </a:extLst>
          </p:cNvPr>
          <p:cNvSpPr>
            <a:spLocks noGrp="1"/>
          </p:cNvSpPr>
          <p:nvPr>
            <p:ph type="ctrTitle"/>
          </p:nvPr>
        </p:nvSpPr>
        <p:spPr>
          <a:xfrm>
            <a:off x="602167" y="2799680"/>
            <a:ext cx="10363200" cy="3415769"/>
          </a:xfrm>
        </p:spPr>
        <p:txBody>
          <a:bodyPr/>
          <a:lstStyle/>
          <a:p>
            <a:pPr algn="l"/>
            <a:r>
              <a:rPr lang="en-GB" sz="5400" dirty="0"/>
              <a:t>Police &amp; Crime Commissioner Scrutiny Panel</a:t>
            </a:r>
            <a:br>
              <a:rPr lang="en-GB" sz="5400" dirty="0"/>
            </a:br>
            <a:br>
              <a:rPr lang="en-GB" sz="5400" dirty="0"/>
            </a:br>
            <a:r>
              <a:rPr lang="en-GB" sz="3600" dirty="0"/>
              <a:t>Modernise</a:t>
            </a:r>
            <a:br>
              <a:rPr lang="en-GB" sz="6000" dirty="0"/>
            </a:br>
            <a:r>
              <a:rPr lang="en-GB" sz="3600" dirty="0"/>
              <a:t>June 2026</a:t>
            </a:r>
          </a:p>
        </p:txBody>
      </p:sp>
      <p:sp>
        <p:nvSpPr>
          <p:cNvPr id="3" name="Slide Number Placeholder 2">
            <a:extLst>
              <a:ext uri="{FF2B5EF4-FFF2-40B4-BE49-F238E27FC236}">
                <a16:creationId xmlns:a16="http://schemas.microsoft.com/office/drawing/2014/main" id="{FEA5E9CA-873F-7A59-F6E9-558BBFDE5F04}"/>
              </a:ext>
            </a:extLst>
          </p:cNvPr>
          <p:cNvSpPr>
            <a:spLocks noGrp="1"/>
          </p:cNvSpPr>
          <p:nvPr>
            <p:ph type="sldNum" sz="quarter" idx="12"/>
          </p:nvPr>
        </p:nvSpPr>
        <p:spPr/>
        <p:txBody>
          <a:bodyPr/>
          <a:lstStyle/>
          <a:p>
            <a:fld id="{30CD20E4-79F5-4DF4-A68E-4AF2B9E5A026}" type="slidenum">
              <a:rPr lang="en-US" smtClean="0"/>
              <a:pPr/>
              <a:t>4</a:t>
            </a:fld>
            <a:endParaRPr lang="en-US"/>
          </a:p>
        </p:txBody>
      </p:sp>
    </p:spTree>
    <p:extLst>
      <p:ext uri="{BB962C8B-B14F-4D97-AF65-F5344CB8AC3E}">
        <p14:creationId xmlns:p14="http://schemas.microsoft.com/office/powerpoint/2010/main" val="135982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78693-65EE-FFB8-E947-A0EFE3C6498C}"/>
              </a:ext>
            </a:extLst>
          </p:cNvPr>
          <p:cNvSpPr>
            <a:spLocks noGrp="1"/>
          </p:cNvSpPr>
          <p:nvPr>
            <p:ph type="title"/>
          </p:nvPr>
        </p:nvSpPr>
        <p:spPr/>
        <p:txBody>
          <a:bodyPr/>
          <a:lstStyle/>
          <a:p>
            <a:r>
              <a:rPr lang="en-GB" dirty="0"/>
              <a:t>Agenda</a:t>
            </a:r>
          </a:p>
        </p:txBody>
      </p:sp>
      <p:sp>
        <p:nvSpPr>
          <p:cNvPr id="5" name="Content Placeholder 4">
            <a:extLst>
              <a:ext uri="{FF2B5EF4-FFF2-40B4-BE49-F238E27FC236}">
                <a16:creationId xmlns:a16="http://schemas.microsoft.com/office/drawing/2014/main" id="{14041A64-90DB-234F-0D08-A9598DF4311D}"/>
              </a:ext>
            </a:extLst>
          </p:cNvPr>
          <p:cNvSpPr>
            <a:spLocks noGrp="1"/>
          </p:cNvSpPr>
          <p:nvPr>
            <p:ph sz="quarter" idx="10"/>
          </p:nvPr>
        </p:nvSpPr>
        <p:spPr/>
        <p:txBody>
          <a:bodyPr>
            <a:normAutofit/>
          </a:bodyPr>
          <a:lstStyle/>
          <a:p>
            <a:endParaRPr lang="en-GB" dirty="0"/>
          </a:p>
          <a:p>
            <a:r>
              <a:rPr lang="en-GB" dirty="0"/>
              <a:t>IT &amp; Digital Strategy</a:t>
            </a:r>
          </a:p>
          <a:p>
            <a:pPr marL="0" indent="0">
              <a:buNone/>
            </a:pPr>
            <a:endParaRPr lang="en-GB" dirty="0"/>
          </a:p>
          <a:p>
            <a:r>
              <a:rPr lang="en-GB" dirty="0"/>
              <a:t>AI Enablement Programme</a:t>
            </a:r>
          </a:p>
          <a:p>
            <a:pPr marL="0" indent="0">
              <a:buNone/>
            </a:pPr>
            <a:endParaRPr lang="en-GB" dirty="0"/>
          </a:p>
          <a:p>
            <a:r>
              <a:rPr lang="en-GB" dirty="0"/>
              <a:t>Estates Strategy</a:t>
            </a:r>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79341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0AAC6-C258-3AD0-3143-31C4807F88C2}"/>
              </a:ext>
            </a:extLst>
          </p:cNvPr>
          <p:cNvSpPr>
            <a:spLocks noGrp="1"/>
          </p:cNvSpPr>
          <p:nvPr>
            <p:ph type="title"/>
          </p:nvPr>
        </p:nvSpPr>
        <p:spPr>
          <a:xfrm>
            <a:off x="609600" y="53752"/>
            <a:ext cx="8366720" cy="1143000"/>
          </a:xfrm>
        </p:spPr>
        <p:txBody>
          <a:bodyPr anchor="ctr">
            <a:normAutofit/>
          </a:bodyPr>
          <a:lstStyle/>
          <a:p>
            <a:r>
              <a:rPr lang="en-GB" dirty="0"/>
              <a:t>IT &amp; Digital Strategy</a:t>
            </a:r>
          </a:p>
        </p:txBody>
      </p:sp>
      <p:graphicFrame>
        <p:nvGraphicFramePr>
          <p:cNvPr id="9" name="Chart 8">
            <a:extLst>
              <a:ext uri="{FF2B5EF4-FFF2-40B4-BE49-F238E27FC236}">
                <a16:creationId xmlns:a16="http://schemas.microsoft.com/office/drawing/2014/main" id="{F444EA9D-FF66-0894-3093-A478F91493AE}"/>
              </a:ext>
            </a:extLst>
          </p:cNvPr>
          <p:cNvGraphicFramePr>
            <a:graphicFrameLocks/>
          </p:cNvGraphicFramePr>
          <p:nvPr/>
        </p:nvGraphicFramePr>
        <p:xfrm>
          <a:off x="5393205" y="1658748"/>
          <a:ext cx="6798795" cy="5460205"/>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4">
            <a:extLst>
              <a:ext uri="{FF2B5EF4-FFF2-40B4-BE49-F238E27FC236}">
                <a16:creationId xmlns:a16="http://schemas.microsoft.com/office/drawing/2014/main" id="{1ED38569-73E6-62BD-00CA-F3A0A31657B4}"/>
              </a:ext>
            </a:extLst>
          </p:cNvPr>
          <p:cNvSpPr>
            <a:spLocks noGrp="1"/>
          </p:cNvSpPr>
          <p:nvPr>
            <p:ph sz="quarter" idx="10"/>
          </p:nvPr>
        </p:nvSpPr>
        <p:spPr>
          <a:xfrm>
            <a:off x="431371" y="1412776"/>
            <a:ext cx="5228765" cy="5112568"/>
          </a:xfrm>
        </p:spPr>
        <p:txBody>
          <a:bodyPr>
            <a:normAutofit/>
          </a:bodyPr>
          <a:lstStyle/>
          <a:p>
            <a:pPr marL="0" indent="0">
              <a:spcBef>
                <a:spcPts val="2500"/>
              </a:spcBef>
              <a:buNone/>
            </a:pPr>
            <a:r>
              <a:rPr lang="en-US" sz="1800" b="1" dirty="0"/>
              <a:t>Strategic Purpose</a:t>
            </a:r>
          </a:p>
          <a:p>
            <a:pPr marL="0" lvl="1" indent="0">
              <a:buNone/>
            </a:pPr>
            <a:r>
              <a:rPr lang="en-US" sz="1800" dirty="0"/>
              <a:t>The strategy aims to create a modern digital environment supporting efficient and responsive policing across Cheshire.</a:t>
            </a:r>
          </a:p>
          <a:p>
            <a:pPr marL="0" indent="0">
              <a:spcBef>
                <a:spcPts val="2500"/>
              </a:spcBef>
              <a:buNone/>
            </a:pPr>
            <a:r>
              <a:rPr lang="en-US" sz="1800" b="1" dirty="0"/>
              <a:t>Vision for Excellence</a:t>
            </a:r>
          </a:p>
          <a:p>
            <a:pPr marL="0" lvl="1" indent="0">
              <a:buNone/>
            </a:pPr>
            <a:r>
              <a:rPr lang="en-US" sz="1800" dirty="0"/>
              <a:t>Ambition to be the best police force through digital capabilities enhancing safety and operational effectiveness.</a:t>
            </a:r>
          </a:p>
          <a:p>
            <a:pPr marL="0" indent="0">
              <a:spcBef>
                <a:spcPts val="2500"/>
              </a:spcBef>
              <a:buNone/>
            </a:pPr>
            <a:r>
              <a:rPr lang="en-US" sz="1800" b="1" dirty="0"/>
              <a:t>Innovation and Collaboration</a:t>
            </a:r>
          </a:p>
          <a:p>
            <a:pPr marL="0" lvl="1" indent="0">
              <a:buNone/>
            </a:pPr>
            <a:r>
              <a:rPr lang="en-US" sz="1800" dirty="0"/>
              <a:t>Focus on innovation, efficiency, and collaboration as key enablers for technology success in policing.</a:t>
            </a:r>
          </a:p>
          <a:p>
            <a:pPr marL="0" indent="0">
              <a:spcBef>
                <a:spcPts val="2500"/>
              </a:spcBef>
              <a:buNone/>
            </a:pPr>
            <a:r>
              <a:rPr lang="en-US" sz="1800" b="1" dirty="0"/>
              <a:t>Emerging Technologies</a:t>
            </a:r>
          </a:p>
          <a:p>
            <a:pPr marL="0" lvl="1" indent="0">
              <a:buNone/>
            </a:pPr>
            <a:r>
              <a:rPr lang="en-US" sz="1800" dirty="0"/>
              <a:t>Emphasizes adoption of cloud, automation, and AI to drive efficiencies and future-ready policing.</a:t>
            </a:r>
          </a:p>
          <a:p>
            <a:endParaRPr lang="en-GB" dirty="0"/>
          </a:p>
          <a:p>
            <a:endParaRPr lang="en-GB" dirty="0"/>
          </a:p>
        </p:txBody>
      </p:sp>
      <p:sp>
        <p:nvSpPr>
          <p:cNvPr id="14" name="TextBox 13">
            <a:extLst>
              <a:ext uri="{FF2B5EF4-FFF2-40B4-BE49-F238E27FC236}">
                <a16:creationId xmlns:a16="http://schemas.microsoft.com/office/drawing/2014/main" id="{556D8C3C-BECF-7645-957F-E63438441EAF}"/>
              </a:ext>
            </a:extLst>
          </p:cNvPr>
          <p:cNvSpPr txBox="1"/>
          <p:nvPr/>
        </p:nvSpPr>
        <p:spPr>
          <a:xfrm>
            <a:off x="6096000" y="1526975"/>
            <a:ext cx="6094476" cy="5209118"/>
          </a:xfrm>
          <a:prstGeom prst="rect">
            <a:avLst/>
          </a:prstGeom>
          <a:noFill/>
        </p:spPr>
        <p:txBody>
          <a:bodyPr wrap="square">
            <a:spAutoFit/>
          </a:bodyPr>
          <a:lstStyle/>
          <a:p>
            <a:pPr marL="0" marR="0" lvl="0" indent="0" algn="l" defTabSz="914400" rtl="0" eaLnBrk="1" fontAlgn="auto" latinLnBrk="0" hangingPunct="1">
              <a:lnSpc>
                <a:spcPct val="100000"/>
              </a:lnSpc>
              <a:spcBef>
                <a:spcPts val="25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Local Policing Priorities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The strategy supports the Police and Crime Plan 2024-2028 focusing on public confidence, victim support, and crime reduction.</a:t>
            </a:r>
          </a:p>
          <a:p>
            <a:pPr marL="0" marR="0" lvl="0" indent="0" algn="l" defTabSz="914400" rtl="0" eaLnBrk="1" fontAlgn="auto" latinLnBrk="0" hangingPunct="1">
              <a:lnSpc>
                <a:spcPct val="100000"/>
              </a:lnSpc>
              <a:spcBef>
                <a:spcPts val="25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National Digital Strategy Alignment</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Aligns with National Policing Digital Strategy 2025-2030 and Policing Vision 2030 for digital transformation in UK policing.</a:t>
            </a:r>
          </a:p>
          <a:p>
            <a:pPr marL="0" marR="0" lvl="0" indent="0" algn="l" defTabSz="914400" rtl="0" eaLnBrk="1" fontAlgn="auto" latinLnBrk="0" hangingPunct="1">
              <a:lnSpc>
                <a:spcPct val="100000"/>
              </a:lnSpc>
              <a:spcBef>
                <a:spcPts val="25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Core Ambitions and Enablers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Focuses on protecting the public, seamless citizen experiences, empowered officers, and collaboration enabled by data and security frameworks.</a:t>
            </a:r>
          </a:p>
          <a:p>
            <a:pPr marL="0" marR="0" lvl="0" indent="0" algn="l" defTabSz="914400" rtl="0" eaLnBrk="1" fontAlgn="auto" latinLnBrk="0" hangingPunct="1">
              <a:lnSpc>
                <a:spcPct val="100000"/>
              </a:lnSpc>
              <a:spcBef>
                <a:spcPts val="25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Operational Effectiveness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Integration of national systems like LEDS improves information sharing, data-led policing, and collaboration with partners locally.</a:t>
            </a:r>
          </a:p>
        </p:txBody>
      </p:sp>
    </p:spTree>
    <p:extLst>
      <p:ext uri="{BB962C8B-B14F-4D97-AF65-F5344CB8AC3E}">
        <p14:creationId xmlns:p14="http://schemas.microsoft.com/office/powerpoint/2010/main" val="80700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57034-8791-BF6C-8194-00CBAB9EAC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82B473-3ED0-130F-A1CC-E1F7B45AA2DA}"/>
              </a:ext>
            </a:extLst>
          </p:cNvPr>
          <p:cNvSpPr>
            <a:spLocks noGrp="1"/>
          </p:cNvSpPr>
          <p:nvPr>
            <p:ph type="title"/>
          </p:nvPr>
        </p:nvSpPr>
        <p:spPr>
          <a:xfrm>
            <a:off x="609600" y="53752"/>
            <a:ext cx="8366720" cy="1143000"/>
          </a:xfrm>
        </p:spPr>
        <p:txBody>
          <a:bodyPr anchor="ctr">
            <a:normAutofit/>
          </a:bodyPr>
          <a:lstStyle/>
          <a:p>
            <a:r>
              <a:rPr lang="en-GB" dirty="0"/>
              <a:t>Key Achievements</a:t>
            </a:r>
          </a:p>
        </p:txBody>
      </p:sp>
      <p:graphicFrame>
        <p:nvGraphicFramePr>
          <p:cNvPr id="9" name="Chart 8">
            <a:extLst>
              <a:ext uri="{FF2B5EF4-FFF2-40B4-BE49-F238E27FC236}">
                <a16:creationId xmlns:a16="http://schemas.microsoft.com/office/drawing/2014/main" id="{2CBB581A-069F-95F3-1887-BFF9FB5982DA}"/>
              </a:ext>
            </a:extLst>
          </p:cNvPr>
          <p:cNvGraphicFramePr>
            <a:graphicFrameLocks/>
          </p:cNvGraphicFramePr>
          <p:nvPr/>
        </p:nvGraphicFramePr>
        <p:xfrm>
          <a:off x="5393205" y="1658748"/>
          <a:ext cx="6798795" cy="5460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51EA88B8-A302-8198-AEA0-2F8AA7283F73}"/>
              </a:ext>
            </a:extLst>
          </p:cNvPr>
          <p:cNvGraphicFramePr>
            <a:graphicFrameLocks/>
          </p:cNvGraphicFramePr>
          <p:nvPr/>
        </p:nvGraphicFramePr>
        <p:xfrm>
          <a:off x="5177642" y="1425040"/>
          <a:ext cx="6460175" cy="5047012"/>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4">
            <a:extLst>
              <a:ext uri="{FF2B5EF4-FFF2-40B4-BE49-F238E27FC236}">
                <a16:creationId xmlns:a16="http://schemas.microsoft.com/office/drawing/2014/main" id="{008E74D0-C902-DA51-6A30-48FDCC49A209}"/>
              </a:ext>
            </a:extLst>
          </p:cNvPr>
          <p:cNvSpPr>
            <a:spLocks noGrp="1"/>
          </p:cNvSpPr>
          <p:nvPr>
            <p:ph sz="quarter" idx="10"/>
          </p:nvPr>
        </p:nvSpPr>
        <p:spPr>
          <a:xfrm>
            <a:off x="431371" y="1412776"/>
            <a:ext cx="11329259" cy="5112568"/>
          </a:xfrm>
        </p:spPr>
        <p:txBody>
          <a:bodyPr>
            <a:normAutofit fontScale="62500" lnSpcReduction="20000"/>
          </a:bodyPr>
          <a:lstStyle/>
          <a:p>
            <a:r>
              <a:rPr lang="en-GB" dirty="0"/>
              <a:t>First UK adopter of Saab SAFE product for Force Contact Centre and continued to work with supplier to develop future generations for other customers.</a:t>
            </a:r>
          </a:p>
          <a:p>
            <a:r>
              <a:rPr lang="en-GB" dirty="0"/>
              <a:t>Fully refreshed WAN infrastructure to support the needs of the organisation and continual updates of key infrastructure components</a:t>
            </a:r>
          </a:p>
          <a:p>
            <a:r>
              <a:rPr lang="en-GB" dirty="0"/>
              <a:t>Continued refresh programme of end user devices ensuring front line staff have the equipment they need to carry out their roles effectively.</a:t>
            </a:r>
          </a:p>
          <a:p>
            <a:r>
              <a:rPr lang="en-GB" dirty="0"/>
              <a:t>Continued to develop bespoke apps using in-house team, meeting the needs of our staff and streamlining tasks.  Supplied apps to other forces.</a:t>
            </a:r>
          </a:p>
          <a:p>
            <a:r>
              <a:rPr lang="en-GB" dirty="0"/>
              <a:t>Leading on cyber – IT Security team were winners of NPCC Cyber Excellence awards</a:t>
            </a:r>
          </a:p>
          <a:p>
            <a:r>
              <a:rPr lang="en-GB" dirty="0"/>
              <a:t>Identified Motorola radio issue and fix, presenting to worldwide engineering teams.  First UK force to take next generation radios.</a:t>
            </a:r>
          </a:p>
          <a:p>
            <a:r>
              <a:rPr lang="en-GB" dirty="0"/>
              <a:t>Brought automation in-house, expanded use, saved money, plus now delivering services for other UK forces.  Continue to add new automations saving staff time.</a:t>
            </a:r>
          </a:p>
          <a:p>
            <a:r>
              <a:rPr lang="en-GB" dirty="0"/>
              <a:t>Pioneer force for LEDS Driver product (PNC Replacement) and worked with national agencies to simulate cyber attacks</a:t>
            </a:r>
          </a:p>
          <a:p>
            <a:r>
              <a:rPr lang="en-GB" dirty="0"/>
              <a:t>Rolled out CoPilot to all staff across the organisation</a:t>
            </a:r>
          </a:p>
          <a:p>
            <a:r>
              <a:rPr lang="en-GB" dirty="0"/>
              <a:t>Overhauled Digital Delivery – all delivered from within IT Services, and single governance structure</a:t>
            </a:r>
          </a:p>
          <a:p>
            <a:endParaRPr lang="en-GB" dirty="0"/>
          </a:p>
          <a:p>
            <a:endParaRPr lang="en-GB" dirty="0"/>
          </a:p>
        </p:txBody>
      </p:sp>
    </p:spTree>
    <p:extLst>
      <p:ext uri="{BB962C8B-B14F-4D97-AF65-F5344CB8AC3E}">
        <p14:creationId xmlns:p14="http://schemas.microsoft.com/office/powerpoint/2010/main" val="1857624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E131C8-F305-5EB7-D998-EFBF9D78CA07}"/>
              </a:ext>
            </a:extLst>
          </p:cNvPr>
          <p:cNvSpPr>
            <a:spLocks noGrp="1"/>
          </p:cNvSpPr>
          <p:nvPr>
            <p:ph type="title"/>
          </p:nvPr>
        </p:nvSpPr>
        <p:spPr/>
        <p:txBody>
          <a:bodyPr/>
          <a:lstStyle/>
          <a:p>
            <a:r>
              <a:rPr lang="en-GB" dirty="0"/>
              <a:t>AI Programme Vision </a:t>
            </a:r>
          </a:p>
        </p:txBody>
      </p:sp>
      <p:sp>
        <p:nvSpPr>
          <p:cNvPr id="6" name="Rectangle 5">
            <a:extLst>
              <a:ext uri="{FF2B5EF4-FFF2-40B4-BE49-F238E27FC236}">
                <a16:creationId xmlns:a16="http://schemas.microsoft.com/office/drawing/2014/main" id="{EDA46154-8E51-CE79-F2C7-0AF1B00EF44D}"/>
              </a:ext>
            </a:extLst>
          </p:cNvPr>
          <p:cNvSpPr/>
          <p:nvPr/>
        </p:nvSpPr>
        <p:spPr>
          <a:xfrm>
            <a:off x="0" y="1300241"/>
            <a:ext cx="12192000" cy="5589242"/>
          </a:xfrm>
          <a:prstGeom prst="rect">
            <a:avLst/>
          </a:prstGeom>
          <a:solidFill>
            <a:srgbClr val="FFFFFF"/>
          </a:solidFill>
          <a:ln w="25402" cap="flat">
            <a:solidFill>
              <a:srgbClr val="1C334E"/>
            </a:solidFill>
            <a:prstDash val="solid"/>
            <a:miter/>
          </a:ln>
        </p:spPr>
        <p:txBody>
          <a:bodyPr vert="horz" wrap="square" lIns="91440" tIns="45720" rIns="91440" bIns="45720" anchor="t" anchorCtr="0" compatLnSpc="1">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F81BD">
                  <a:lumMod val="50000"/>
                </a:srgbClr>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4F81BD">
                  <a:lumMod val="50000"/>
                </a:srgbClr>
              </a:solidFill>
              <a:effectLst/>
              <a:uLnTx/>
              <a:uFillTx/>
              <a:latin typeface="Calibri"/>
              <a:ea typeface="+mn-ea"/>
              <a:cs typeface="+mn-cs"/>
            </a:endParaRPr>
          </a:p>
        </p:txBody>
      </p:sp>
      <p:sp>
        <p:nvSpPr>
          <p:cNvPr id="2" name="TextBox 1">
            <a:extLst>
              <a:ext uri="{FF2B5EF4-FFF2-40B4-BE49-F238E27FC236}">
                <a16:creationId xmlns:a16="http://schemas.microsoft.com/office/drawing/2014/main" id="{21E25461-DA88-B980-509C-9058D4611101}"/>
              </a:ext>
            </a:extLst>
          </p:cNvPr>
          <p:cNvSpPr txBox="1"/>
          <p:nvPr/>
        </p:nvSpPr>
        <p:spPr>
          <a:xfrm>
            <a:off x="615315" y="1858817"/>
            <a:ext cx="10961370" cy="4154984"/>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a:ea typeface="+mn-ea"/>
                <a:cs typeface="+mn-cs"/>
              </a:rPr>
              <a:t>To responsibly harness the power of Artificial Intelligence (AI) to </a:t>
            </a:r>
            <a:r>
              <a:rPr kumimoji="0" lang="en-GB" sz="2400" b="1" i="0" u="none" strike="noStrike" kern="1200" cap="none" spc="0" normalizeH="0" baseline="0" noProof="0">
                <a:ln>
                  <a:noFill/>
                </a:ln>
                <a:solidFill>
                  <a:prstClr val="black"/>
                </a:solidFill>
                <a:effectLst/>
                <a:uLnTx/>
                <a:uFillTx/>
                <a:latin typeface="Calibri"/>
                <a:ea typeface="+mn-ea"/>
                <a:cs typeface="+mn-cs"/>
              </a:rPr>
              <a:t>enhance operational efficiency, data management, and support</a:t>
            </a:r>
            <a:r>
              <a:rPr kumimoji="0" lang="en-GB" sz="2400" b="0" i="0" u="none" strike="noStrike" kern="1200" cap="none" spc="0" normalizeH="0" baseline="0" noProof="0">
                <a:ln>
                  <a:noFill/>
                </a:ln>
                <a:solidFill>
                  <a:prstClr val="black"/>
                </a:solidFill>
                <a:effectLst/>
                <a:uLnTx/>
                <a:uFillTx/>
                <a:latin typeface="Calibri"/>
                <a:ea typeface="+mn-ea"/>
                <a:cs typeface="+mn-cs"/>
              </a:rPr>
              <a:t> </a:t>
            </a:r>
            <a:r>
              <a:rPr kumimoji="0" lang="en-GB" sz="2400" b="1" i="0" u="none" strike="noStrike" kern="1200" cap="none" spc="0" normalizeH="0" baseline="0" noProof="0">
                <a:ln>
                  <a:noFill/>
                </a:ln>
                <a:solidFill>
                  <a:prstClr val="black"/>
                </a:solidFill>
                <a:effectLst/>
                <a:uLnTx/>
                <a:uFillTx/>
                <a:latin typeface="Calibri"/>
                <a:ea typeface="+mn-ea"/>
                <a:cs typeface="+mn-cs"/>
              </a:rPr>
              <a:t>victims</a:t>
            </a:r>
            <a:r>
              <a:rPr kumimoji="0" lang="en-GB" sz="2400" b="0" i="0" u="none" strike="noStrike" kern="1200" cap="none" spc="0" normalizeH="0" baseline="0" noProof="0">
                <a:ln>
                  <a:noFill/>
                </a:ln>
                <a:solidFill>
                  <a:prstClr val="black"/>
                </a:solidFill>
                <a:effectLst/>
                <a:uLnTx/>
                <a:uFillTx/>
                <a:latin typeface="Calibri"/>
                <a:ea typeface="+mn-ea"/>
                <a:cs typeface="+mn-cs"/>
              </a:rPr>
              <a:t> across Cheshire Constabulary, while delivering </a:t>
            </a:r>
            <a:r>
              <a:rPr kumimoji="0" lang="en-GB" sz="2400" b="1" i="0" u="none" strike="noStrike" kern="1200" cap="none" spc="0" normalizeH="0" baseline="0" noProof="0">
                <a:ln>
                  <a:noFill/>
                </a:ln>
                <a:solidFill>
                  <a:prstClr val="black"/>
                </a:solidFill>
                <a:effectLst/>
                <a:uLnTx/>
                <a:uFillTx/>
                <a:latin typeface="Calibri"/>
                <a:ea typeface="+mn-ea"/>
                <a:cs typeface="+mn-cs"/>
              </a:rPr>
              <a:t>measurable cashable savings </a:t>
            </a:r>
            <a:r>
              <a:rPr kumimoji="0" lang="en-GB" sz="2400" b="0" i="0" u="none" strike="noStrike" kern="1200" cap="none" spc="0" normalizeH="0" baseline="0" noProof="0">
                <a:ln>
                  <a:noFill/>
                </a:ln>
                <a:solidFill>
                  <a:prstClr val="black"/>
                </a:solidFill>
                <a:effectLst/>
                <a:uLnTx/>
                <a:uFillTx/>
                <a:latin typeface="Calibri"/>
                <a:ea typeface="+mn-ea"/>
                <a:cs typeface="+mn-cs"/>
              </a:rPr>
              <a:t>and upholding ethical standards, legal compliance, and public trust.</a:t>
            </a:r>
            <a:br>
              <a:rPr kumimoji="0" lang="en-GB" sz="2400" b="0" i="0" u="none" strike="noStrike" kern="1200" cap="none" spc="0" normalizeH="0" baseline="0" noProof="0">
                <a:ln>
                  <a:noFill/>
                </a:ln>
                <a:solidFill>
                  <a:prstClr val="black"/>
                </a:solidFill>
                <a:effectLst/>
                <a:uLnTx/>
                <a:uFillTx/>
                <a:latin typeface="Calibri"/>
                <a:ea typeface="+mn-ea"/>
                <a:cs typeface="+mn-cs"/>
              </a:rPr>
            </a:br>
            <a:endParaRPr kumimoji="0" lang="en-GB" sz="24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a:ea typeface="+mn-ea"/>
                <a:cs typeface="+mn-cs"/>
              </a:rPr>
              <a:t>The programme will establish a framework for </a:t>
            </a:r>
            <a:r>
              <a:rPr kumimoji="0" lang="en-GB" sz="2400" b="1" i="0" u="none" strike="noStrike" kern="1200" cap="none" spc="0" normalizeH="0" baseline="0" noProof="0">
                <a:ln>
                  <a:noFill/>
                </a:ln>
                <a:solidFill>
                  <a:prstClr val="black"/>
                </a:solidFill>
                <a:effectLst/>
                <a:uLnTx/>
                <a:uFillTx/>
                <a:latin typeface="Calibri"/>
                <a:ea typeface="+mn-ea"/>
                <a:cs typeface="+mn-cs"/>
              </a:rPr>
              <a:t>safe, transparent, and accountable AI use</a:t>
            </a:r>
            <a:r>
              <a:rPr kumimoji="0" lang="en-GB" sz="2400" b="0" i="0" u="none" strike="noStrike" kern="1200" cap="none" spc="0" normalizeH="0" baseline="0" noProof="0">
                <a:ln>
                  <a:noFill/>
                </a:ln>
                <a:solidFill>
                  <a:prstClr val="black"/>
                </a:solidFill>
                <a:effectLst/>
                <a:uLnTx/>
                <a:uFillTx/>
                <a:latin typeface="Calibri"/>
                <a:ea typeface="+mn-ea"/>
                <a:cs typeface="+mn-cs"/>
              </a:rPr>
              <a:t>, addressing risks such as bias, data protection, and automated decision-making. </a:t>
            </a:r>
            <a:endParaRPr kumimoji="0" lang="en-GB" sz="24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a:ea typeface="+mn-ea"/>
                <a:cs typeface="+mn-cs"/>
              </a:rPr>
              <a:t>It will also guide the procurement, integration and review of new and existing third-party AI solutions, ensuring they align with Force values, the PCC's vision of modernisation and national standards.</a:t>
            </a: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279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C1A4D-C620-A25B-12AE-2B908DA324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996EEA-BCF1-5ED3-2FF5-6724D1E0D004}"/>
              </a:ext>
            </a:extLst>
          </p:cNvPr>
          <p:cNvSpPr>
            <a:spLocks noGrp="1"/>
          </p:cNvSpPr>
          <p:nvPr>
            <p:ph type="title"/>
          </p:nvPr>
        </p:nvSpPr>
        <p:spPr>
          <a:xfrm>
            <a:off x="97155" y="23346"/>
            <a:ext cx="8736971" cy="1143000"/>
          </a:xfrm>
        </p:spPr>
        <p:txBody>
          <a:bodyPr/>
          <a:lstStyle/>
          <a:p>
            <a:r>
              <a:rPr lang="en-GB"/>
              <a:t>Principles</a:t>
            </a:r>
          </a:p>
        </p:txBody>
      </p:sp>
      <p:sp>
        <p:nvSpPr>
          <p:cNvPr id="2" name="Rectangle 1">
            <a:extLst>
              <a:ext uri="{FF2B5EF4-FFF2-40B4-BE49-F238E27FC236}">
                <a16:creationId xmlns:a16="http://schemas.microsoft.com/office/drawing/2014/main" id="{3D65D339-DCFD-1118-C430-D5EC65CDB64C}"/>
              </a:ext>
            </a:extLst>
          </p:cNvPr>
          <p:cNvSpPr/>
          <p:nvPr/>
        </p:nvSpPr>
        <p:spPr>
          <a:xfrm>
            <a:off x="0" y="1107414"/>
            <a:ext cx="12192000" cy="56703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A61F96CD-BEBB-B656-434A-4779BBA17EFD}"/>
              </a:ext>
            </a:extLst>
          </p:cNvPr>
          <p:cNvPicPr>
            <a:picLocks noChangeAspect="1"/>
          </p:cNvPicPr>
          <p:nvPr/>
        </p:nvPicPr>
        <p:blipFill>
          <a:blip r:embed="rId2"/>
          <a:stretch>
            <a:fillRect/>
          </a:stretch>
        </p:blipFill>
        <p:spPr>
          <a:xfrm>
            <a:off x="4003361" y="1923215"/>
            <a:ext cx="3750339" cy="3851910"/>
          </a:xfrm>
          <a:prstGeom prst="rect">
            <a:avLst/>
          </a:prstGeom>
        </p:spPr>
      </p:pic>
      <p:pic>
        <p:nvPicPr>
          <p:cNvPr id="6" name="Graphic 5" descr="Lock with solid fill">
            <a:extLst>
              <a:ext uri="{FF2B5EF4-FFF2-40B4-BE49-F238E27FC236}">
                <a16:creationId xmlns:a16="http://schemas.microsoft.com/office/drawing/2014/main" id="{BA237D01-C783-F277-D5E7-956E00E3D69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82336" y="4739440"/>
            <a:ext cx="600075" cy="600075"/>
          </a:xfrm>
          <a:prstGeom prst="rect">
            <a:avLst/>
          </a:prstGeom>
        </p:spPr>
      </p:pic>
      <p:sp>
        <p:nvSpPr>
          <p:cNvPr id="9" name="TextBox 8">
            <a:extLst>
              <a:ext uri="{FF2B5EF4-FFF2-40B4-BE49-F238E27FC236}">
                <a16:creationId xmlns:a16="http://schemas.microsoft.com/office/drawing/2014/main" id="{A755A212-213F-21D4-D9F5-81BA7B0A6AAC}"/>
              </a:ext>
            </a:extLst>
          </p:cNvPr>
          <p:cNvSpPr txBox="1"/>
          <p:nvPr/>
        </p:nvSpPr>
        <p:spPr>
          <a:xfrm>
            <a:off x="7058040" y="5455414"/>
            <a:ext cx="4638675"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Security by Design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AI solutions must be developed and deployed with robust security controls to protect data and systems and comply with the </a:t>
            </a:r>
            <a:r>
              <a:rPr kumimoji="0" lang="en-US" altLang="en-US" sz="1600" b="0" i="0" u="none" strike="noStrike" kern="1200" cap="none" spc="0" normalizeH="0" baseline="0" noProof="0">
                <a:ln>
                  <a:noFill/>
                </a:ln>
                <a:solidFill>
                  <a:prstClr val="black"/>
                </a:solidFill>
                <a:effectLst/>
                <a:uLnTx/>
                <a:uFillTx/>
                <a:latin typeface="Calibri"/>
                <a:ea typeface="Calibri"/>
                <a:cs typeface="Calibri"/>
              </a:rPr>
              <a:t>NPCC Responsible AI Checklist for Policing.</a:t>
            </a:r>
            <a:endParaRPr kumimoji="0" lang="en-GB" sz="1600" b="0" i="0" u="none" strike="noStrike" kern="1200" cap="none" spc="0" normalizeH="0" baseline="0" noProof="0">
              <a:ln>
                <a:noFill/>
              </a:ln>
              <a:solidFill>
                <a:prstClr val="black"/>
              </a:solidFill>
              <a:effectLst/>
              <a:uLnTx/>
              <a:uFillTx/>
              <a:latin typeface="Calibri"/>
              <a:ea typeface="Calibri"/>
              <a:cs typeface="Calibri"/>
            </a:endParaRPr>
          </a:p>
        </p:txBody>
      </p:sp>
      <p:cxnSp>
        <p:nvCxnSpPr>
          <p:cNvPr id="17" name="Straight Connector 16">
            <a:extLst>
              <a:ext uri="{FF2B5EF4-FFF2-40B4-BE49-F238E27FC236}">
                <a16:creationId xmlns:a16="http://schemas.microsoft.com/office/drawing/2014/main" id="{4A392FF2-7D47-B016-89E1-4B1D46492BDF}"/>
              </a:ext>
            </a:extLst>
          </p:cNvPr>
          <p:cNvCxnSpPr>
            <a:cxnSpLocks/>
          </p:cNvCxnSpPr>
          <p:nvPr/>
        </p:nvCxnSpPr>
        <p:spPr>
          <a:xfrm flipH="1" flipV="1">
            <a:off x="7547625" y="4486552"/>
            <a:ext cx="615315" cy="2528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2BF5E71-23BE-DE98-ECE0-33CF58D9BC04}"/>
              </a:ext>
            </a:extLst>
          </p:cNvPr>
          <p:cNvSpPr txBox="1"/>
          <p:nvPr/>
        </p:nvSpPr>
        <p:spPr>
          <a:xfrm>
            <a:off x="790315" y="5646028"/>
            <a:ext cx="40893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2060"/>
                </a:solidFill>
                <a:effectLst/>
                <a:uLnTx/>
                <a:uFillTx/>
                <a:latin typeface="Calibri"/>
                <a:ea typeface="+mn-ea"/>
                <a:cs typeface="+mn-cs"/>
              </a:rPr>
              <a:t>Ethical Use</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AI must be used in ways that is accurate, promotes fairness, avoids bias, respects human rights and </a:t>
            </a:r>
            <a:r>
              <a:rPr kumimoji="0" lang="en-US" altLang="en-US" sz="1600" b="0" i="0" u="none" strike="noStrike" kern="1200" cap="none" spc="0" normalizeH="0" baseline="0" noProof="0">
                <a:ln>
                  <a:noFill/>
                </a:ln>
                <a:solidFill>
                  <a:prstClr val="black"/>
                </a:solidFill>
                <a:effectLst/>
                <a:uLnTx/>
                <a:uFillTx/>
                <a:latin typeface="Calibri"/>
                <a:ea typeface="Calibri"/>
                <a:cs typeface="Calibri"/>
              </a:rPr>
              <a:t>complies with the </a:t>
            </a:r>
            <a:r>
              <a:rPr kumimoji="0" lang="en-US" altLang="en-US" sz="1600" b="0" i="0" u="none" strike="noStrike" kern="1200" cap="none" spc="0" normalizeH="0" baseline="0" noProof="0">
                <a:ln>
                  <a:noFill/>
                </a:ln>
                <a:solidFill>
                  <a:prstClr val="black"/>
                </a:solidFill>
                <a:effectLst/>
                <a:uLnTx/>
                <a:uFillTx/>
                <a:latin typeface="Calibri"/>
                <a:ea typeface="Calibri"/>
                <a:cs typeface="Calibri"/>
                <a:hlinkClick r:id="rId4"/>
              </a:rPr>
              <a:t>Data Ethics APP</a:t>
            </a:r>
            <a:endParaRPr kumimoji="0" lang="en-US" alt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1" name="Graphic 20" descr="Aperture with solid fill">
            <a:extLst>
              <a:ext uri="{FF2B5EF4-FFF2-40B4-BE49-F238E27FC236}">
                <a16:creationId xmlns:a16="http://schemas.microsoft.com/office/drawing/2014/main" id="{023F9DD8-720C-47B4-2341-2785D7C4BEB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023261" y="4739440"/>
            <a:ext cx="615316" cy="615316"/>
          </a:xfrm>
          <a:prstGeom prst="rect">
            <a:avLst/>
          </a:prstGeom>
        </p:spPr>
      </p:pic>
      <p:sp>
        <p:nvSpPr>
          <p:cNvPr id="22" name="TextBox 21">
            <a:extLst>
              <a:ext uri="{FF2B5EF4-FFF2-40B4-BE49-F238E27FC236}">
                <a16:creationId xmlns:a16="http://schemas.microsoft.com/office/drawing/2014/main" id="{6850C496-35AD-A58F-7874-99BD61386BE4}"/>
              </a:ext>
            </a:extLst>
          </p:cNvPr>
          <p:cNvSpPr txBox="1"/>
          <p:nvPr/>
        </p:nvSpPr>
        <p:spPr>
          <a:xfrm>
            <a:off x="7491111" y="1282376"/>
            <a:ext cx="431100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Transparency &amp; Accountability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All AI systems must be explainable, with clear documentation of decision-making processes and accountability structures.</a:t>
            </a:r>
          </a:p>
        </p:txBody>
      </p:sp>
      <p:pic>
        <p:nvPicPr>
          <p:cNvPr id="23" name="Graphic 22" descr="Document with solid fill">
            <a:extLst>
              <a:ext uri="{FF2B5EF4-FFF2-40B4-BE49-F238E27FC236}">
                <a16:creationId xmlns:a16="http://schemas.microsoft.com/office/drawing/2014/main" id="{8FD19125-EE04-0570-0A98-B392BA1BEEB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119161" y="2388870"/>
            <a:ext cx="510869" cy="510869"/>
          </a:xfrm>
          <a:prstGeom prst="rect">
            <a:avLst/>
          </a:prstGeom>
        </p:spPr>
      </p:pic>
      <p:sp>
        <p:nvSpPr>
          <p:cNvPr id="24" name="TextBox 23">
            <a:extLst>
              <a:ext uri="{FF2B5EF4-FFF2-40B4-BE49-F238E27FC236}">
                <a16:creationId xmlns:a16="http://schemas.microsoft.com/office/drawing/2014/main" id="{93431F08-C0CC-F37C-B9A6-0BD028DA335D}"/>
              </a:ext>
            </a:extLst>
          </p:cNvPr>
          <p:cNvSpPr txBox="1"/>
          <p:nvPr/>
        </p:nvSpPr>
        <p:spPr>
          <a:xfrm>
            <a:off x="8002927" y="2620881"/>
            <a:ext cx="379918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002060"/>
                </a:solidFill>
                <a:effectLst/>
                <a:uLnTx/>
                <a:uFillTx/>
                <a:latin typeface="Calibri"/>
                <a:ea typeface="Calibri"/>
                <a:cs typeface="Calibri"/>
              </a:rPr>
              <a:t>Lawfulness &amp; Data Compliance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Calibri"/>
                <a:ea typeface="Calibri"/>
                <a:cs typeface="Calibri"/>
              </a:rPr>
              <a:t>All AI systems must comply with legal frameworks, data protection regulations and privacy standards.</a:t>
            </a:r>
          </a:p>
        </p:txBody>
      </p:sp>
      <p:sp>
        <p:nvSpPr>
          <p:cNvPr id="26" name="TextBox 25">
            <a:extLst>
              <a:ext uri="{FF2B5EF4-FFF2-40B4-BE49-F238E27FC236}">
                <a16:creationId xmlns:a16="http://schemas.microsoft.com/office/drawing/2014/main" id="{CE223233-F427-DB67-DDE0-74163890C94C}"/>
              </a:ext>
            </a:extLst>
          </p:cNvPr>
          <p:cNvSpPr txBox="1"/>
          <p:nvPr/>
        </p:nvSpPr>
        <p:spPr>
          <a:xfrm>
            <a:off x="340700" y="4028200"/>
            <a:ext cx="3501397" cy="1569660"/>
          </a:xfrm>
          <a:prstGeom prst="rect">
            <a:avLst/>
          </a:prstGeom>
          <a:noFill/>
        </p:spPr>
        <p:txBody>
          <a:bodyPr wrap="square" lIns="91440" tIns="45720" rIns="91440" bIns="45720" rtlCol="0" anchor="t">
            <a:spAutoFit/>
          </a:bodyPr>
          <a:lstStyle/>
          <a:p>
            <a:pPr marL="263525" marR="0" lvl="0" indent="-263525" algn="just"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002060"/>
                </a:solidFill>
                <a:effectLst/>
                <a:uLnTx/>
                <a:uFillTx/>
                <a:latin typeface="Calibri"/>
                <a:ea typeface="Calibri"/>
                <a:cs typeface="Calibri"/>
              </a:rPr>
              <a:t>Training &amp; Skills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a:ea typeface="+mn-ea"/>
                <a:cs typeface="+mn-cs"/>
              </a:rPr>
              <a:t>We will ensure that all officers and staff receive appropriate training to support ethical and effective use of AI. This will promote modern ways of working and digital leadership.</a:t>
            </a:r>
            <a:endParaRPr kumimoji="0" lang="en-US" alt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D68FC15-A0C7-0AF4-2510-D41169A4F027}"/>
              </a:ext>
            </a:extLst>
          </p:cNvPr>
          <p:cNvSpPr txBox="1"/>
          <p:nvPr/>
        </p:nvSpPr>
        <p:spPr>
          <a:xfrm>
            <a:off x="532931" y="1282376"/>
            <a:ext cx="3750339" cy="1077218"/>
          </a:xfrm>
          <a:prstGeom prst="rect">
            <a:avLst/>
          </a:prstGeom>
          <a:noFill/>
        </p:spPr>
        <p:txBody>
          <a:bodyPr wrap="square" rtlCol="0">
            <a:spAutoFit/>
          </a:bodyPr>
          <a:lstStyle/>
          <a:p>
            <a:pPr marL="263525" marR="0" lvl="0" indent="-263525" algn="just"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Responsible Governance &amp; Procurement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AI </a:t>
            </a:r>
            <a:r>
              <a:rPr kumimoji="0" lang="en-US" altLang="en-US" sz="1600" b="0"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Programme</a:t>
            </a:r>
            <a:r>
              <a:rPr kumimoji="0" lang="en-US" alt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must be monitored, documented, and reviewed regularly to adapt to evolving risks and regulations.</a:t>
            </a:r>
            <a:endParaRPr kumimoji="0" lang="en-GB" sz="16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27F9C5CA-025D-A971-7275-7988856632FC}"/>
              </a:ext>
            </a:extLst>
          </p:cNvPr>
          <p:cNvSpPr txBox="1"/>
          <p:nvPr/>
        </p:nvSpPr>
        <p:spPr>
          <a:xfrm>
            <a:off x="71767" y="2417575"/>
            <a:ext cx="3686123" cy="1604296"/>
          </a:xfrm>
          <a:prstGeom prst="rect">
            <a:avLst/>
          </a:prstGeom>
          <a:noFill/>
        </p:spPr>
        <p:txBody>
          <a:bodyPr wrap="square" rtlCol="0">
            <a:spAutoFit/>
          </a:bodyPr>
          <a:lstStyle/>
          <a:p>
            <a:pPr marL="263525" marR="0" lvl="0" indent="-263525" algn="just"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Evidence Led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a:ea typeface="+mn-ea"/>
                <a:cs typeface="+mn-cs"/>
              </a:rPr>
              <a:t>AI systems must have been rigorously tested, with transparent methodologies and clear accountability frameworks to maintain public trust in line with the </a:t>
            </a:r>
            <a:r>
              <a:rPr kumimoji="0" lang="en-GB" sz="1600" b="0" i="0" u="none" strike="noStrike" kern="1200" cap="none" spc="0" normalizeH="0" baseline="0" noProof="0">
                <a:ln>
                  <a:noFill/>
                </a:ln>
                <a:solidFill>
                  <a:prstClr val="black"/>
                </a:solidFill>
                <a:effectLst/>
                <a:uLnTx/>
                <a:uFillTx/>
                <a:latin typeface="Calibri"/>
                <a:ea typeface="+mn-ea"/>
                <a:cs typeface="+mn-cs"/>
                <a:hlinkClick r:id="rId7"/>
              </a:rPr>
              <a:t>NPCC’s AI Strategy</a:t>
            </a:r>
            <a:r>
              <a:rPr kumimoji="0" lang="en-GB" sz="1600" b="0" i="0" u="none" strike="noStrike" kern="1200" cap="none" spc="0" normalizeH="0" baseline="0" noProof="0">
                <a:ln>
                  <a:noFill/>
                </a:ln>
                <a:solidFill>
                  <a:prstClr val="black"/>
                </a:solidFill>
                <a:effectLst/>
                <a:uLnTx/>
                <a:uFillTx/>
                <a:latin typeface="Calibri"/>
                <a:ea typeface="+mn-ea"/>
                <a:cs typeface="+mn-cs"/>
              </a:rPr>
              <a:t>.</a:t>
            </a:r>
          </a:p>
        </p:txBody>
      </p:sp>
      <p:sp>
        <p:nvSpPr>
          <p:cNvPr id="37" name="TextBox 36">
            <a:extLst>
              <a:ext uri="{FF2B5EF4-FFF2-40B4-BE49-F238E27FC236}">
                <a16:creationId xmlns:a16="http://schemas.microsoft.com/office/drawing/2014/main" id="{AAC4AFB7-1C35-9428-92B8-7FB0982B1461}"/>
              </a:ext>
            </a:extLst>
          </p:cNvPr>
          <p:cNvSpPr txBox="1"/>
          <p:nvPr/>
        </p:nvSpPr>
        <p:spPr>
          <a:xfrm>
            <a:off x="8162940" y="4022812"/>
            <a:ext cx="375033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2060"/>
                </a:solidFill>
                <a:effectLst/>
                <a:uLnTx/>
                <a:uFillTx/>
                <a:latin typeface="Calibri"/>
                <a:ea typeface="Calibri"/>
                <a:cs typeface="Calibri"/>
              </a:rPr>
              <a:t>Value for Money &amp; Benefits</a:t>
            </a:r>
            <a:endParaRPr kumimoji="0" lang="en-US" altLang="en-US" sz="1600" b="1" i="0" u="none" strike="noStrike" kern="1200" cap="none" spc="0" normalizeH="0" baseline="0" noProof="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Calibri"/>
                <a:cs typeface="Calibri"/>
              </a:rPr>
              <a:t>AI will address identified problems that will enable faster, data-driven decision-making to improve public safety outcomes and better value for money.</a:t>
            </a:r>
          </a:p>
        </p:txBody>
      </p:sp>
      <p:cxnSp>
        <p:nvCxnSpPr>
          <p:cNvPr id="39" name="Straight Connector 38">
            <a:extLst>
              <a:ext uri="{FF2B5EF4-FFF2-40B4-BE49-F238E27FC236}">
                <a16:creationId xmlns:a16="http://schemas.microsoft.com/office/drawing/2014/main" id="{D000040F-2F7C-E58C-8DDB-39445D0C72D2}"/>
              </a:ext>
            </a:extLst>
          </p:cNvPr>
          <p:cNvCxnSpPr>
            <a:cxnSpLocks/>
          </p:cNvCxnSpPr>
          <p:nvPr/>
        </p:nvCxnSpPr>
        <p:spPr>
          <a:xfrm flipH="1" flipV="1">
            <a:off x="6499918" y="5553552"/>
            <a:ext cx="558122" cy="44200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2B276B-1274-32E7-F173-DEBC31AA16F0}"/>
              </a:ext>
            </a:extLst>
          </p:cNvPr>
          <p:cNvCxnSpPr>
            <a:cxnSpLocks/>
          </p:cNvCxnSpPr>
          <p:nvPr/>
        </p:nvCxnSpPr>
        <p:spPr>
          <a:xfrm flipH="1" flipV="1">
            <a:off x="4415508" y="1914930"/>
            <a:ext cx="589437" cy="34806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97A0FAB-B770-9398-CF69-BAE6E7F18DB4}"/>
              </a:ext>
            </a:extLst>
          </p:cNvPr>
          <p:cNvCxnSpPr>
            <a:cxnSpLocks/>
          </p:cNvCxnSpPr>
          <p:nvPr/>
        </p:nvCxnSpPr>
        <p:spPr>
          <a:xfrm flipH="1">
            <a:off x="6639796" y="1882320"/>
            <a:ext cx="755414" cy="32742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C03A670-AA88-EB7F-89B9-F08467EC47FF}"/>
              </a:ext>
            </a:extLst>
          </p:cNvPr>
          <p:cNvCxnSpPr>
            <a:cxnSpLocks/>
          </p:cNvCxnSpPr>
          <p:nvPr/>
        </p:nvCxnSpPr>
        <p:spPr>
          <a:xfrm flipH="1" flipV="1">
            <a:off x="3757890" y="3219723"/>
            <a:ext cx="422424" cy="6622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F9D0CA6-538F-3796-2EF1-770DAA728376}"/>
              </a:ext>
            </a:extLst>
          </p:cNvPr>
          <p:cNvCxnSpPr>
            <a:cxnSpLocks/>
          </p:cNvCxnSpPr>
          <p:nvPr/>
        </p:nvCxnSpPr>
        <p:spPr>
          <a:xfrm flipH="1">
            <a:off x="3893588" y="4726441"/>
            <a:ext cx="391109" cy="2469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3AC0DF0-349A-13D6-B790-0CBD29E809D1}"/>
              </a:ext>
            </a:extLst>
          </p:cNvPr>
          <p:cNvCxnSpPr>
            <a:cxnSpLocks/>
          </p:cNvCxnSpPr>
          <p:nvPr/>
        </p:nvCxnSpPr>
        <p:spPr>
          <a:xfrm flipH="1">
            <a:off x="4759971" y="5478002"/>
            <a:ext cx="359794" cy="50788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BAC8BFE-7835-AA44-5774-7C589C3A1AD1}"/>
              </a:ext>
            </a:extLst>
          </p:cNvPr>
          <p:cNvCxnSpPr>
            <a:cxnSpLocks/>
          </p:cNvCxnSpPr>
          <p:nvPr/>
        </p:nvCxnSpPr>
        <p:spPr>
          <a:xfrm flipH="1">
            <a:off x="7516616" y="3197551"/>
            <a:ext cx="473581" cy="384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Graphic 11" descr="Pound with solid fill">
            <a:extLst>
              <a:ext uri="{FF2B5EF4-FFF2-40B4-BE49-F238E27FC236}">
                <a16:creationId xmlns:a16="http://schemas.microsoft.com/office/drawing/2014/main" id="{A93167C6-0E0F-F5E5-AB02-E73312B0A56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777687" y="4017849"/>
            <a:ext cx="494178" cy="590811"/>
          </a:xfrm>
          <a:prstGeom prst="rect">
            <a:avLst/>
          </a:prstGeom>
        </p:spPr>
      </p:pic>
      <p:pic>
        <p:nvPicPr>
          <p:cNvPr id="13" name="Graphic 12" descr="Scales of justice with solid fill">
            <a:extLst>
              <a:ext uri="{FF2B5EF4-FFF2-40B4-BE49-F238E27FC236}">
                <a16:creationId xmlns:a16="http://schemas.microsoft.com/office/drawing/2014/main" id="{65248605-A447-A345-E79C-4D85162BA69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770252" y="3006437"/>
            <a:ext cx="637311" cy="579580"/>
          </a:xfrm>
          <a:prstGeom prst="rect">
            <a:avLst/>
          </a:prstGeom>
        </p:spPr>
      </p:pic>
      <p:pic>
        <p:nvPicPr>
          <p:cNvPr id="14" name="Graphic 13" descr="Magnifying glass with solid fill">
            <a:extLst>
              <a:ext uri="{FF2B5EF4-FFF2-40B4-BE49-F238E27FC236}">
                <a16:creationId xmlns:a16="http://schemas.microsoft.com/office/drawing/2014/main" id="{2E9A8967-B4A7-448F-3530-A8840B6D528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6042890" y="2348344"/>
            <a:ext cx="510312" cy="544949"/>
          </a:xfrm>
          <a:prstGeom prst="rect">
            <a:avLst/>
          </a:prstGeom>
        </p:spPr>
      </p:pic>
      <p:pic>
        <p:nvPicPr>
          <p:cNvPr id="15" name="Graphic 14" descr="Cheers with solid fill">
            <a:extLst>
              <a:ext uri="{FF2B5EF4-FFF2-40B4-BE49-F238E27FC236}">
                <a16:creationId xmlns:a16="http://schemas.microsoft.com/office/drawing/2014/main" id="{3AA80DD6-4D83-7B27-0834-AB93213F8025}"/>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253344" y="4022438"/>
            <a:ext cx="625765" cy="660400"/>
          </a:xfrm>
          <a:prstGeom prst="rect">
            <a:avLst/>
          </a:prstGeom>
        </p:spPr>
      </p:pic>
      <p:pic>
        <p:nvPicPr>
          <p:cNvPr id="16" name="Graphic 15" descr="Lightbulb with solid fill">
            <a:extLst>
              <a:ext uri="{FF2B5EF4-FFF2-40B4-BE49-F238E27FC236}">
                <a16:creationId xmlns:a16="http://schemas.microsoft.com/office/drawing/2014/main" id="{75906CA7-44D2-01D8-214C-362719073570}"/>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4287982" y="3006435"/>
            <a:ext cx="625764" cy="579583"/>
          </a:xfrm>
          <a:prstGeom prst="rect">
            <a:avLst/>
          </a:prstGeom>
        </p:spPr>
      </p:pic>
    </p:spTree>
    <p:extLst>
      <p:ext uri="{BB962C8B-B14F-4D97-AF65-F5344CB8AC3E}">
        <p14:creationId xmlns:p14="http://schemas.microsoft.com/office/powerpoint/2010/main" val="4114233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s and Expectations - Performance" id="{2CE9F2F1-2CAB-47D2-AA7C-E56E65125AAC}" vid="{E8D9E802-176C-4692-AC0F-32C26FB35C42}"/>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s and Expectations - Performance" id="{2CE9F2F1-2CAB-47D2-AA7C-E56E65125AAC}" vid="{E8D9E802-176C-4692-AC0F-32C26FB35C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Created xmlns="cc0d1bd6-6061-46b2-b76e-e448151dd598">2025-09-18T13:48:13+00:00</DateCreated>
    <Date xmlns="cc0d1bd6-6061-46b2-b76e-e448151dd598" xsi:nil="true"/>
    <lcf76f155ced4ddcb4097134ff3c332f xmlns="cc0d1bd6-6061-46b2-b76e-e448151dd598">
      <Terms xmlns="http://schemas.microsoft.com/office/infopath/2007/PartnerControls"/>
    </lcf76f155ced4ddcb4097134ff3c332f>
    <TaxCatchAll xmlns="0c274b9b-316b-46ae-8a66-9a9cf9017410" xsi:nil="true"/>
    <DateCreated2 xmlns="cc0d1bd6-6061-46b2-b76e-e448151dd59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1684560EF48B40845BDB87C54CFEF9" ma:contentTypeVersion="18" ma:contentTypeDescription="Create a new document." ma:contentTypeScope="" ma:versionID="04c78572af36856a51ee217cfc2372e5">
  <xsd:schema xmlns:xsd="http://www.w3.org/2001/XMLSchema" xmlns:xs="http://www.w3.org/2001/XMLSchema" xmlns:p="http://schemas.microsoft.com/office/2006/metadata/properties" xmlns:ns2="0c274b9b-316b-46ae-8a66-9a9cf9017410" xmlns:ns3="cc0d1bd6-6061-46b2-b76e-e448151dd598" targetNamespace="http://schemas.microsoft.com/office/2006/metadata/properties" ma:root="true" ma:fieldsID="f5a8e39b3ee4c38964367b0f975fc069" ns2:_="" ns3:_="">
    <xsd:import namespace="0c274b9b-316b-46ae-8a66-9a9cf9017410"/>
    <xsd:import namespace="cc0d1bd6-6061-46b2-b76e-e448151dd5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Date" minOccurs="0"/>
                <xsd:element ref="ns3:DateCreated" minOccurs="0"/>
                <xsd:element ref="ns3:DateCreated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74b9b-316b-46ae-8a66-9a9cf9017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0a0f5f6-a283-492c-9411-08b142771f92}" ma:internalName="TaxCatchAll" ma:showField="CatchAllData" ma:web="0c274b9b-316b-46ae-8a66-9a9cf901741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0d1bd6-6061-46b2-b76e-e448151dd5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7060592-72be-44b9-9da3-52def53effd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Date" ma:index="22" nillable="true" ma:displayName="Date" ma:format="DateOnly" ma:internalName="Date">
      <xsd:simpleType>
        <xsd:restriction base="dms:DateTime"/>
      </xsd:simpleType>
    </xsd:element>
    <xsd:element name="DateCreated" ma:index="23" nillable="true" ma:displayName="Date Created" ma:default="[today]" ma:format="DateOnly" ma:internalName="DateCreated">
      <xsd:simpleType>
        <xsd:restriction base="dms:DateTime"/>
      </xsd:simpleType>
    </xsd:element>
    <xsd:element name="DateCreated2" ma:index="24" nillable="true" ma:displayName="Date Created2" ma:format="Dropdown" ma:internalName="DateCreated2">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F2FECD-5226-420E-8ED7-ED32E7CC5FA8}">
  <ds:schemaRefs>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0c274b9b-316b-46ae-8a66-9a9cf9017410"/>
    <ds:schemaRef ds:uri="cc0d1bd6-6061-46b2-b76e-e448151dd59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EA41DAF-4F62-48A4-B0EC-72B1824BA10B}">
  <ds:schemaRefs>
    <ds:schemaRef ds:uri="0c274b9b-316b-46ae-8a66-9a9cf9017410"/>
    <ds:schemaRef ds:uri="cc0d1bd6-6061-46b2-b76e-e448151dd5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0D335C4-18D6-4ABE-A007-46FA2B3090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860</TotalTime>
  <Words>2370</Words>
  <Application>Microsoft Office PowerPoint</Application>
  <PresentationFormat>Widescreen</PresentationFormat>
  <Paragraphs>204</Paragraphs>
  <Slides>19</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Inter</vt:lpstr>
      <vt:lpstr>1_Office Theme</vt:lpstr>
      <vt:lpstr>2_Office Theme</vt:lpstr>
      <vt:lpstr>Office Theme</vt:lpstr>
      <vt:lpstr>PowerPoint Presentation</vt:lpstr>
      <vt:lpstr>Introductions</vt:lpstr>
      <vt:lpstr>Minutes</vt:lpstr>
      <vt:lpstr>Police &amp; Crime Commissioner Scrutiny Panel  Modernise June 2026</vt:lpstr>
      <vt:lpstr>Agenda</vt:lpstr>
      <vt:lpstr>IT &amp; Digital Strategy</vt:lpstr>
      <vt:lpstr>Key Achievements</vt:lpstr>
      <vt:lpstr>AI Programme Vision </vt:lpstr>
      <vt:lpstr>Principles</vt:lpstr>
      <vt:lpstr>Programme Objectives &amp; Scope</vt:lpstr>
      <vt:lpstr>AI Enablement Programme</vt:lpstr>
      <vt:lpstr>External Validation</vt:lpstr>
      <vt:lpstr>Key Achievements</vt:lpstr>
      <vt:lpstr>Ongoing Activity </vt:lpstr>
      <vt:lpstr>Estates Strategy</vt:lpstr>
      <vt:lpstr>Estates Strategy </vt:lpstr>
      <vt:lpstr>Commissioner’s Questions</vt:lpstr>
      <vt:lpstr>AOB</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Roberts QPM Chief Constable</dc:title>
  <dc:creator>Mark Roberts</dc:creator>
  <cp:lastModifiedBy>Jen Seed</cp:lastModifiedBy>
  <cp:revision>12</cp:revision>
  <cp:lastPrinted>2026-04-15T14:21:30Z</cp:lastPrinted>
  <dcterms:created xsi:type="dcterms:W3CDTF">2024-02-06T12:23:32Z</dcterms:created>
  <dcterms:modified xsi:type="dcterms:W3CDTF">2026-06-29T08:09:16Z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12b7b09-d3e3-4020-88b6-1140ebd8cd3f_ActionId">
    <vt:lpwstr>eeaae5d7-7b61-47c6-9589-5772f3d3cdd5</vt:lpwstr>
  </property>
  <property fmtid="{D5CDD505-2E9C-101B-9397-08002B2CF9AE}" pid="3" name="MSIP_Label_a12b7b09-d3e3-4020-88b6-1140ebd8cd3f_ContentBits">
    <vt:lpwstr>0</vt:lpwstr>
  </property>
  <property fmtid="{D5CDD505-2E9C-101B-9397-08002B2CF9AE}" pid="4" name="MSIP_Label_a12b7b09-d3e3-4020-88b6-1140ebd8cd3f_Enabled">
    <vt:lpwstr>true</vt:lpwstr>
  </property>
  <property fmtid="{D5CDD505-2E9C-101B-9397-08002B2CF9AE}" pid="5" name="MSIP_Label_a12b7b09-d3e3-4020-88b6-1140ebd8cd3f_Method">
    <vt:lpwstr>Privileged</vt:lpwstr>
  </property>
  <property fmtid="{D5CDD505-2E9C-101B-9397-08002B2CF9AE}" pid="6" name="MSIP_Label_a12b7b09-d3e3-4020-88b6-1140ebd8cd3f_Name">
    <vt:lpwstr>Personal</vt:lpwstr>
  </property>
  <property fmtid="{D5CDD505-2E9C-101B-9397-08002B2CF9AE}" pid="7" name="MSIP_Label_a12b7b09-d3e3-4020-88b6-1140ebd8cd3f_SetDate">
    <vt:lpwstr>2024-02-06T12:32:12Z</vt:lpwstr>
  </property>
  <property fmtid="{D5CDD505-2E9C-101B-9397-08002B2CF9AE}" pid="8" name="MSIP_Label_a12b7b09-d3e3-4020-88b6-1140ebd8cd3f_SiteId">
    <vt:lpwstr>0ce21128-57c4-4758-9f39-69bc679e12bf</vt:lpwstr>
  </property>
  <property fmtid="{D5CDD505-2E9C-101B-9397-08002B2CF9AE}" pid="9" name="ContentTypeId">
    <vt:lpwstr>0x010100CA1684560EF48B40845BDB87C54CFEF9</vt:lpwstr>
  </property>
  <property fmtid="{D5CDD505-2E9C-101B-9397-08002B2CF9AE}" pid="10" name="MediaServiceImageTags">
    <vt:lpwstr/>
  </property>
</Properties>
</file>